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63"/>
  </p:notesMasterIdLst>
  <p:sldIdLst>
    <p:sldId id="256" r:id="rId5"/>
    <p:sldId id="689" r:id="rId6"/>
    <p:sldId id="639" r:id="rId7"/>
    <p:sldId id="641" r:id="rId8"/>
    <p:sldId id="642" r:id="rId9"/>
    <p:sldId id="683" r:id="rId10"/>
    <p:sldId id="600" r:id="rId11"/>
    <p:sldId id="605" r:id="rId12"/>
    <p:sldId id="584" r:id="rId13"/>
    <p:sldId id="594" r:id="rId14"/>
    <p:sldId id="696" r:id="rId15"/>
    <p:sldId id="595" r:id="rId16"/>
    <p:sldId id="687" r:id="rId17"/>
    <p:sldId id="589" r:id="rId18"/>
    <p:sldId id="688" r:id="rId19"/>
    <p:sldId id="648" r:id="rId20"/>
    <p:sldId id="660" r:id="rId21"/>
    <p:sldId id="684" r:id="rId22"/>
    <p:sldId id="662" r:id="rId23"/>
    <p:sldId id="663" r:id="rId24"/>
    <p:sldId id="664" r:id="rId25"/>
    <p:sldId id="665" r:id="rId26"/>
    <p:sldId id="666" r:id="rId27"/>
    <p:sldId id="667" r:id="rId28"/>
    <p:sldId id="668" r:id="rId29"/>
    <p:sldId id="669" r:id="rId30"/>
    <p:sldId id="670" r:id="rId31"/>
    <p:sldId id="671" r:id="rId32"/>
    <p:sldId id="672" r:id="rId33"/>
    <p:sldId id="673" r:id="rId34"/>
    <p:sldId id="674" r:id="rId35"/>
    <p:sldId id="682" r:id="rId36"/>
    <p:sldId id="675" r:id="rId37"/>
    <p:sldId id="676" r:id="rId38"/>
    <p:sldId id="677" r:id="rId39"/>
    <p:sldId id="678" r:id="rId40"/>
    <p:sldId id="679" r:id="rId41"/>
    <p:sldId id="680" r:id="rId42"/>
    <p:sldId id="690" r:id="rId43"/>
    <p:sldId id="685" r:id="rId44"/>
    <p:sldId id="681" r:id="rId45"/>
    <p:sldId id="651" r:id="rId46"/>
    <p:sldId id="652" r:id="rId47"/>
    <p:sldId id="653" r:id="rId48"/>
    <p:sldId id="654" r:id="rId49"/>
    <p:sldId id="655" r:id="rId50"/>
    <p:sldId id="656" r:id="rId51"/>
    <p:sldId id="631" r:id="rId52"/>
    <p:sldId id="657" r:id="rId53"/>
    <p:sldId id="658" r:id="rId54"/>
    <p:sldId id="659" r:id="rId55"/>
    <p:sldId id="692" r:id="rId56"/>
    <p:sldId id="693" r:id="rId57"/>
    <p:sldId id="694" r:id="rId58"/>
    <p:sldId id="695" r:id="rId59"/>
    <p:sldId id="650" r:id="rId60"/>
    <p:sldId id="691" r:id="rId61"/>
    <p:sldId id="464" r:id="rId62"/>
  </p:sldIdLst>
  <p:sldSz cx="12192000" cy="6858000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473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9EE63-72FC-4C39-9758-72FD17236142}" v="49" dt="2022-01-15T17:52:59.7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0" autoAdjust="0"/>
    <p:restoredTop sz="92953"/>
  </p:normalViewPr>
  <p:slideViewPr>
    <p:cSldViewPr snapToGrid="0" snapToObjects="1">
      <p:cViewPr>
        <p:scale>
          <a:sx n="75" d="100"/>
          <a:sy n="75" d="100"/>
        </p:scale>
        <p:origin x="2034" y="-1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el Levy" userId="ade2aaea935bb4c8" providerId="LiveId" clId="{DF09EE63-72FC-4C39-9758-72FD17236142}"/>
    <pc:docChg chg="undo custSel addSld delSld modSld sldOrd">
      <pc:chgData name="Rachel Levy" userId="ade2aaea935bb4c8" providerId="LiveId" clId="{DF09EE63-72FC-4C39-9758-72FD17236142}" dt="2022-01-17T18:04:37.513" v="1230" actId="14100"/>
      <pc:docMkLst>
        <pc:docMk/>
      </pc:docMkLst>
      <pc:sldChg chg="addSp modSp mod">
        <pc:chgData name="Rachel Levy" userId="ade2aaea935bb4c8" providerId="LiveId" clId="{DF09EE63-72FC-4C39-9758-72FD17236142}" dt="2022-01-15T17:53:04.266" v="1189" actId="1076"/>
        <pc:sldMkLst>
          <pc:docMk/>
          <pc:sldMk cId="2106033861" sldId="312"/>
        </pc:sldMkLst>
        <pc:spChg chg="mod">
          <ac:chgData name="Rachel Levy" userId="ade2aaea935bb4c8" providerId="LiveId" clId="{DF09EE63-72FC-4C39-9758-72FD17236142}" dt="2022-01-15T17:52:17.660" v="1183" actId="1076"/>
          <ac:spMkLst>
            <pc:docMk/>
            <pc:sldMk cId="2106033861" sldId="312"/>
            <ac:spMk id="9" creationId="{00000000-0000-0000-0000-000000000000}"/>
          </ac:spMkLst>
        </pc:spChg>
        <pc:cxnChg chg="add mod">
          <ac:chgData name="Rachel Levy" userId="ade2aaea935bb4c8" providerId="LiveId" clId="{DF09EE63-72FC-4C39-9758-72FD17236142}" dt="2022-01-15T17:52:58.633" v="1186" actId="14100"/>
          <ac:cxnSpMkLst>
            <pc:docMk/>
            <pc:sldMk cId="2106033861" sldId="312"/>
            <ac:cxnSpMk id="8" creationId="{2C0F23F8-7450-4FCC-A017-B7401F44BC3D}"/>
          </ac:cxnSpMkLst>
        </pc:cxnChg>
        <pc:cxnChg chg="add mod">
          <ac:chgData name="Rachel Levy" userId="ade2aaea935bb4c8" providerId="LiveId" clId="{DF09EE63-72FC-4C39-9758-72FD17236142}" dt="2022-01-15T17:53:04.266" v="1189" actId="1076"/>
          <ac:cxnSpMkLst>
            <pc:docMk/>
            <pc:sldMk cId="2106033861" sldId="312"/>
            <ac:cxnSpMk id="11" creationId="{06289060-6B50-4699-90AA-76D279D1CA44}"/>
          </ac:cxnSpMkLst>
        </pc:cxnChg>
      </pc:sldChg>
      <pc:sldChg chg="delSp modSp del mod">
        <pc:chgData name="Rachel Levy" userId="ade2aaea935bb4c8" providerId="LiveId" clId="{DF09EE63-72FC-4C39-9758-72FD17236142}" dt="2022-01-17T16:53:24.332" v="1216" actId="47"/>
        <pc:sldMkLst>
          <pc:docMk/>
          <pc:sldMk cId="1037880224" sldId="375"/>
        </pc:sldMkLst>
        <pc:spChg chg="mod">
          <ac:chgData name="Rachel Levy" userId="ade2aaea935bb4c8" providerId="LiveId" clId="{DF09EE63-72FC-4C39-9758-72FD17236142}" dt="2022-01-15T17:45:16.536" v="847" actId="1036"/>
          <ac:spMkLst>
            <pc:docMk/>
            <pc:sldMk cId="1037880224" sldId="375"/>
            <ac:spMk id="2" creationId="{00000000-0000-0000-0000-000000000000}"/>
          </ac:spMkLst>
        </pc:spChg>
        <pc:picChg chg="mod">
          <ac:chgData name="Rachel Levy" userId="ade2aaea935bb4c8" providerId="LiveId" clId="{DF09EE63-72FC-4C39-9758-72FD17236142}" dt="2022-01-15T17:45:24.703" v="849" actId="1076"/>
          <ac:picMkLst>
            <pc:docMk/>
            <pc:sldMk cId="1037880224" sldId="375"/>
            <ac:picMk id="4" creationId="{5A4C8DA9-FFC6-4D06-8505-9881A18E6CF4}"/>
          </ac:picMkLst>
        </pc:picChg>
        <pc:picChg chg="del mod">
          <ac:chgData name="Rachel Levy" userId="ade2aaea935bb4c8" providerId="LiveId" clId="{DF09EE63-72FC-4C39-9758-72FD17236142}" dt="2022-01-15T17:44:58.938" v="812" actId="478"/>
          <ac:picMkLst>
            <pc:docMk/>
            <pc:sldMk cId="1037880224" sldId="375"/>
            <ac:picMk id="6" creationId="{CA3CCE4B-53D6-4BE6-AFE3-AC0608339DF2}"/>
          </ac:picMkLst>
        </pc:picChg>
        <pc:picChg chg="mod">
          <ac:chgData name="Rachel Levy" userId="ade2aaea935bb4c8" providerId="LiveId" clId="{DF09EE63-72FC-4C39-9758-72FD17236142}" dt="2022-01-15T17:45:53.995" v="854" actId="1076"/>
          <ac:picMkLst>
            <pc:docMk/>
            <pc:sldMk cId="1037880224" sldId="375"/>
            <ac:picMk id="8" creationId="{DD1EB387-45C2-4CC1-8F84-924BFF205A05}"/>
          </ac:picMkLst>
        </pc:picChg>
        <pc:picChg chg="del">
          <ac:chgData name="Rachel Levy" userId="ade2aaea935bb4c8" providerId="LiveId" clId="{DF09EE63-72FC-4C39-9758-72FD17236142}" dt="2022-01-15T17:44:43.703" v="808" actId="478"/>
          <ac:picMkLst>
            <pc:docMk/>
            <pc:sldMk cId="1037880224" sldId="375"/>
            <ac:picMk id="10" creationId="{E77E70DD-6506-477A-AB63-0AF5758C158B}"/>
          </ac:picMkLst>
        </pc:picChg>
        <pc:picChg chg="del mod">
          <ac:chgData name="Rachel Levy" userId="ade2aaea935bb4c8" providerId="LiveId" clId="{DF09EE63-72FC-4C39-9758-72FD17236142}" dt="2022-01-15T17:45:01.312" v="813" actId="478"/>
          <ac:picMkLst>
            <pc:docMk/>
            <pc:sldMk cId="1037880224" sldId="375"/>
            <ac:picMk id="12" creationId="{712B4C0C-3EAD-4C1C-AC59-E7182C49BD7D}"/>
          </ac:picMkLst>
        </pc:picChg>
      </pc:sldChg>
      <pc:sldChg chg="modSp mod">
        <pc:chgData name="Rachel Levy" userId="ade2aaea935bb4c8" providerId="LiveId" clId="{DF09EE63-72FC-4C39-9758-72FD17236142}" dt="2022-01-16T19:14:02.733" v="1194" actId="1076"/>
        <pc:sldMkLst>
          <pc:docMk/>
          <pc:sldMk cId="3129609839" sldId="386"/>
        </pc:sldMkLst>
        <pc:spChg chg="mod">
          <ac:chgData name="Rachel Levy" userId="ade2aaea935bb4c8" providerId="LiveId" clId="{DF09EE63-72FC-4C39-9758-72FD17236142}" dt="2022-01-15T17:51:51.037" v="1181" actId="20577"/>
          <ac:spMkLst>
            <pc:docMk/>
            <pc:sldMk cId="3129609839" sldId="386"/>
            <ac:spMk id="2" creationId="{00000000-0000-0000-0000-000000000000}"/>
          </ac:spMkLst>
        </pc:spChg>
        <pc:spChg chg="mod">
          <ac:chgData name="Rachel Levy" userId="ade2aaea935bb4c8" providerId="LiveId" clId="{DF09EE63-72FC-4C39-9758-72FD17236142}" dt="2022-01-16T19:13:58.956" v="1193" actId="1076"/>
          <ac:spMkLst>
            <pc:docMk/>
            <pc:sldMk cId="3129609839" sldId="386"/>
            <ac:spMk id="3" creationId="{1891AD57-71EB-417F-A2C0-DD71826F2039}"/>
          </ac:spMkLst>
        </pc:spChg>
        <pc:spChg chg="mod">
          <ac:chgData name="Rachel Levy" userId="ade2aaea935bb4c8" providerId="LiveId" clId="{DF09EE63-72FC-4C39-9758-72FD17236142}" dt="2022-01-16T19:13:48.730" v="1190" actId="1076"/>
          <ac:spMkLst>
            <pc:docMk/>
            <pc:sldMk cId="3129609839" sldId="386"/>
            <ac:spMk id="5" creationId="{00000000-0000-0000-0000-000000000000}"/>
          </ac:spMkLst>
        </pc:spChg>
        <pc:spChg chg="mod">
          <ac:chgData name="Rachel Levy" userId="ade2aaea935bb4c8" providerId="LiveId" clId="{DF09EE63-72FC-4C39-9758-72FD17236142}" dt="2022-01-16T19:13:53.393" v="1191" actId="1076"/>
          <ac:spMkLst>
            <pc:docMk/>
            <pc:sldMk cId="3129609839" sldId="386"/>
            <ac:spMk id="6" creationId="{00000000-0000-0000-0000-000000000000}"/>
          </ac:spMkLst>
        </pc:spChg>
        <pc:spChg chg="mod">
          <ac:chgData name="Rachel Levy" userId="ade2aaea935bb4c8" providerId="LiveId" clId="{DF09EE63-72FC-4C39-9758-72FD17236142}" dt="2022-01-16T19:14:02.733" v="1194" actId="1076"/>
          <ac:spMkLst>
            <pc:docMk/>
            <pc:sldMk cId="3129609839" sldId="386"/>
            <ac:spMk id="10" creationId="{C68AC178-4AAD-4C88-9B84-C07A03FCC25F}"/>
          </ac:spMkLst>
        </pc:spChg>
      </pc:sldChg>
      <pc:sldChg chg="modSp mod">
        <pc:chgData name="Rachel Levy" userId="ade2aaea935bb4c8" providerId="LiveId" clId="{DF09EE63-72FC-4C39-9758-72FD17236142}" dt="2022-01-17T18:00:38.294" v="1229" actId="1076"/>
        <pc:sldMkLst>
          <pc:docMk/>
          <pc:sldMk cId="3395728891" sldId="393"/>
        </pc:sldMkLst>
        <pc:spChg chg="mod">
          <ac:chgData name="Rachel Levy" userId="ade2aaea935bb4c8" providerId="LiveId" clId="{DF09EE63-72FC-4C39-9758-72FD17236142}" dt="2022-01-15T17:29:29.129" v="66" actId="1035"/>
          <ac:spMkLst>
            <pc:docMk/>
            <pc:sldMk cId="3395728891" sldId="393"/>
            <ac:spMk id="3" creationId="{00000000-0000-0000-0000-000000000000}"/>
          </ac:spMkLst>
        </pc:spChg>
        <pc:picChg chg="mod">
          <ac:chgData name="Rachel Levy" userId="ade2aaea935bb4c8" providerId="LiveId" clId="{DF09EE63-72FC-4C39-9758-72FD17236142}" dt="2022-01-17T18:00:38.294" v="1229" actId="1076"/>
          <ac:picMkLst>
            <pc:docMk/>
            <pc:sldMk cId="3395728891" sldId="393"/>
            <ac:picMk id="6" creationId="{00000000-0000-0000-0000-000000000000}"/>
          </ac:picMkLst>
        </pc:picChg>
        <pc:cxnChg chg="mod">
          <ac:chgData name="Rachel Levy" userId="ade2aaea935bb4c8" providerId="LiveId" clId="{DF09EE63-72FC-4C39-9758-72FD17236142}" dt="2022-01-15T17:29:44.455" v="74" actId="692"/>
          <ac:cxnSpMkLst>
            <pc:docMk/>
            <pc:sldMk cId="3395728891" sldId="393"/>
            <ac:cxnSpMk id="7" creationId="{A98EBEF9-1B18-441A-9223-45213C8EA867}"/>
          </ac:cxnSpMkLst>
        </pc:cxnChg>
      </pc:sldChg>
      <pc:sldChg chg="addSp delSp modSp add del mod">
        <pc:chgData name="Rachel Levy" userId="ade2aaea935bb4c8" providerId="LiveId" clId="{DF09EE63-72FC-4C39-9758-72FD17236142}" dt="2022-01-15T17:39:31.939" v="586" actId="478"/>
        <pc:sldMkLst>
          <pc:docMk/>
          <pc:sldMk cId="3712315278" sldId="395"/>
        </pc:sldMkLst>
        <pc:spChg chg="del">
          <ac:chgData name="Rachel Levy" userId="ade2aaea935bb4c8" providerId="LiveId" clId="{DF09EE63-72FC-4C39-9758-72FD17236142}" dt="2022-01-15T17:34:51.470" v="332" actId="478"/>
          <ac:spMkLst>
            <pc:docMk/>
            <pc:sldMk cId="3712315278" sldId="395"/>
            <ac:spMk id="2" creationId="{00000000-0000-0000-0000-000000000000}"/>
          </ac:spMkLst>
        </pc:spChg>
        <pc:spChg chg="del">
          <ac:chgData name="Rachel Levy" userId="ade2aaea935bb4c8" providerId="LiveId" clId="{DF09EE63-72FC-4C39-9758-72FD17236142}" dt="2022-01-15T17:39:31.939" v="586" actId="478"/>
          <ac:spMkLst>
            <pc:docMk/>
            <pc:sldMk cId="3712315278" sldId="395"/>
            <ac:spMk id="3" creationId="{99581CF2-FFB9-42E7-B10F-131EDD0F9FF7}"/>
          </ac:spMkLst>
        </pc:spChg>
        <pc:spChg chg="add mod">
          <ac:chgData name="Rachel Levy" userId="ade2aaea935bb4c8" providerId="LiveId" clId="{DF09EE63-72FC-4C39-9758-72FD17236142}" dt="2022-01-15T17:35:26.291" v="369" actId="1076"/>
          <ac:spMkLst>
            <pc:docMk/>
            <pc:sldMk cId="3712315278" sldId="395"/>
            <ac:spMk id="8" creationId="{94F90AEC-8E8C-4926-B579-E886F4CD21A6}"/>
          </ac:spMkLst>
        </pc:spChg>
        <pc:picChg chg="mod">
          <ac:chgData name="Rachel Levy" userId="ade2aaea935bb4c8" providerId="LiveId" clId="{DF09EE63-72FC-4C39-9758-72FD17236142}" dt="2022-01-15T17:35:51.594" v="374" actId="1076"/>
          <ac:picMkLst>
            <pc:docMk/>
            <pc:sldMk cId="3712315278" sldId="395"/>
            <ac:picMk id="4" creationId="{00000000-0000-0000-0000-000000000000}"/>
          </ac:picMkLst>
        </pc:picChg>
        <pc:picChg chg="del">
          <ac:chgData name="Rachel Levy" userId="ade2aaea935bb4c8" providerId="LiveId" clId="{DF09EE63-72FC-4C39-9758-72FD17236142}" dt="2022-01-15T17:39:29.145" v="584" actId="478"/>
          <ac:picMkLst>
            <pc:docMk/>
            <pc:sldMk cId="3712315278" sldId="395"/>
            <ac:picMk id="5" creationId="{00000000-0000-0000-0000-000000000000}"/>
          </ac:picMkLst>
        </pc:picChg>
        <pc:picChg chg="del">
          <ac:chgData name="Rachel Levy" userId="ade2aaea935bb4c8" providerId="LiveId" clId="{DF09EE63-72FC-4C39-9758-72FD17236142}" dt="2022-01-15T17:39:30.753" v="585" actId="478"/>
          <ac:picMkLst>
            <pc:docMk/>
            <pc:sldMk cId="3712315278" sldId="395"/>
            <ac:picMk id="6" creationId="{6D457121-27DA-41CF-B137-87EA2A73ACF2}"/>
          </ac:picMkLst>
        </pc:picChg>
      </pc:sldChg>
      <pc:sldChg chg="modSp mod ord">
        <pc:chgData name="Rachel Levy" userId="ade2aaea935bb4c8" providerId="LiveId" clId="{DF09EE63-72FC-4C39-9758-72FD17236142}" dt="2022-01-17T16:55:07.909" v="1226"/>
        <pc:sldMkLst>
          <pc:docMk/>
          <pc:sldMk cId="3935939133" sldId="411"/>
        </pc:sldMkLst>
        <pc:picChg chg="mod">
          <ac:chgData name="Rachel Levy" userId="ade2aaea935bb4c8" providerId="LiveId" clId="{DF09EE63-72FC-4C39-9758-72FD17236142}" dt="2022-01-17T16:55:03.523" v="1224" actId="1035"/>
          <ac:picMkLst>
            <pc:docMk/>
            <pc:sldMk cId="3935939133" sldId="411"/>
            <ac:picMk id="4" creationId="{D88D0349-82E8-4172-B37E-A8FD0E576EFE}"/>
          </ac:picMkLst>
        </pc:picChg>
      </pc:sldChg>
      <pc:sldChg chg="modSp">
        <pc:chgData name="Rachel Levy" userId="ade2aaea935bb4c8" providerId="LiveId" clId="{DF09EE63-72FC-4C39-9758-72FD17236142}" dt="2022-01-15T17:47:22.388" v="898" actId="20577"/>
        <pc:sldMkLst>
          <pc:docMk/>
          <pc:sldMk cId="4003296322" sldId="420"/>
        </pc:sldMkLst>
        <pc:spChg chg="mod">
          <ac:chgData name="Rachel Levy" userId="ade2aaea935bb4c8" providerId="LiveId" clId="{DF09EE63-72FC-4C39-9758-72FD17236142}" dt="2022-01-15T17:47:22.388" v="898" actId="20577"/>
          <ac:spMkLst>
            <pc:docMk/>
            <pc:sldMk cId="4003296322" sldId="420"/>
            <ac:spMk id="3" creationId="{A3E8AF3F-2B2D-490F-A02A-C4E6F3588097}"/>
          </ac:spMkLst>
        </pc:spChg>
      </pc:sldChg>
      <pc:sldChg chg="delSp modSp del mod">
        <pc:chgData name="Rachel Levy" userId="ade2aaea935bb4c8" providerId="LiveId" clId="{DF09EE63-72FC-4C39-9758-72FD17236142}" dt="2022-01-17T16:53:24.733" v="1217" actId="47"/>
        <pc:sldMkLst>
          <pc:docMk/>
          <pc:sldMk cId="2019403115" sldId="423"/>
        </pc:sldMkLst>
        <pc:spChg chg="mod">
          <ac:chgData name="Rachel Levy" userId="ade2aaea935bb4c8" providerId="LiveId" clId="{DF09EE63-72FC-4C39-9758-72FD17236142}" dt="2022-01-15T17:46:34.556" v="859" actId="6549"/>
          <ac:spMkLst>
            <pc:docMk/>
            <pc:sldMk cId="2019403115" sldId="423"/>
            <ac:spMk id="2" creationId="{00000000-0000-0000-0000-000000000000}"/>
          </ac:spMkLst>
        </pc:spChg>
        <pc:picChg chg="del">
          <ac:chgData name="Rachel Levy" userId="ade2aaea935bb4c8" providerId="LiveId" clId="{DF09EE63-72FC-4C39-9758-72FD17236142}" dt="2022-01-15T17:46:11.873" v="858" actId="478"/>
          <ac:picMkLst>
            <pc:docMk/>
            <pc:sldMk cId="2019403115" sldId="423"/>
            <ac:picMk id="6" creationId="{CA3CCE4B-53D6-4BE6-AFE3-AC0608339DF2}"/>
          </ac:picMkLst>
        </pc:picChg>
        <pc:picChg chg="del">
          <ac:chgData name="Rachel Levy" userId="ade2aaea935bb4c8" providerId="LiveId" clId="{DF09EE63-72FC-4C39-9758-72FD17236142}" dt="2022-01-15T17:46:10.071" v="857" actId="478"/>
          <ac:picMkLst>
            <pc:docMk/>
            <pc:sldMk cId="2019403115" sldId="423"/>
            <ac:picMk id="10" creationId="{E77E70DD-6506-477A-AB63-0AF5758C158B}"/>
          </ac:picMkLst>
        </pc:picChg>
        <pc:picChg chg="del">
          <ac:chgData name="Rachel Levy" userId="ade2aaea935bb4c8" providerId="LiveId" clId="{DF09EE63-72FC-4C39-9758-72FD17236142}" dt="2022-01-15T17:46:08.855" v="856" actId="478"/>
          <ac:picMkLst>
            <pc:docMk/>
            <pc:sldMk cId="2019403115" sldId="423"/>
            <ac:picMk id="12" creationId="{712B4C0C-3EAD-4C1C-AC59-E7182C49BD7D}"/>
          </ac:picMkLst>
        </pc:picChg>
      </pc:sldChg>
      <pc:sldChg chg="modSp add del mod ord">
        <pc:chgData name="Rachel Levy" userId="ade2aaea935bb4c8" providerId="LiveId" clId="{DF09EE63-72FC-4C39-9758-72FD17236142}" dt="2022-01-17T16:53:57.541" v="1222" actId="47"/>
        <pc:sldMkLst>
          <pc:docMk/>
          <pc:sldMk cId="58014550" sldId="430"/>
        </pc:sldMkLst>
        <pc:spChg chg="mod">
          <ac:chgData name="Rachel Levy" userId="ade2aaea935bb4c8" providerId="LiveId" clId="{DF09EE63-72FC-4C39-9758-72FD17236142}" dt="2022-01-16T19:15:06.037" v="1206" actId="20577"/>
          <ac:spMkLst>
            <pc:docMk/>
            <pc:sldMk cId="58014550" sldId="430"/>
            <ac:spMk id="2" creationId="{8F043F0C-FCCB-457C-8F16-65CD1539949E}"/>
          </ac:spMkLst>
        </pc:spChg>
      </pc:sldChg>
      <pc:sldChg chg="ord">
        <pc:chgData name="Rachel Levy" userId="ade2aaea935bb4c8" providerId="LiveId" clId="{DF09EE63-72FC-4C39-9758-72FD17236142}" dt="2022-01-16T19:18:30.801" v="1214"/>
        <pc:sldMkLst>
          <pc:docMk/>
          <pc:sldMk cId="4206413697" sldId="433"/>
        </pc:sldMkLst>
      </pc:sldChg>
      <pc:sldChg chg="ord">
        <pc:chgData name="Rachel Levy" userId="ade2aaea935bb4c8" providerId="LiveId" clId="{DF09EE63-72FC-4C39-9758-72FD17236142}" dt="2022-01-16T19:14:17.155" v="1196"/>
        <pc:sldMkLst>
          <pc:docMk/>
          <pc:sldMk cId="1016716667" sldId="436"/>
        </pc:sldMkLst>
      </pc:sldChg>
      <pc:sldChg chg="del">
        <pc:chgData name="Rachel Levy" userId="ade2aaea935bb4c8" providerId="LiveId" clId="{DF09EE63-72FC-4C39-9758-72FD17236142}" dt="2022-01-15T17:32:29.419" v="201" actId="47"/>
        <pc:sldMkLst>
          <pc:docMk/>
          <pc:sldMk cId="1642905944" sldId="439"/>
        </pc:sldMkLst>
      </pc:sldChg>
      <pc:sldChg chg="ord">
        <pc:chgData name="Rachel Levy" userId="ade2aaea935bb4c8" providerId="LiveId" clId="{DF09EE63-72FC-4C39-9758-72FD17236142}" dt="2022-01-17T16:55:11.052" v="1228"/>
        <pc:sldMkLst>
          <pc:docMk/>
          <pc:sldMk cId="528695261" sldId="441"/>
        </pc:sldMkLst>
      </pc:sldChg>
      <pc:sldChg chg="ord">
        <pc:chgData name="Rachel Levy" userId="ade2aaea935bb4c8" providerId="LiveId" clId="{DF09EE63-72FC-4C39-9758-72FD17236142}" dt="2022-01-16T19:17:17.472" v="1212"/>
        <pc:sldMkLst>
          <pc:docMk/>
          <pc:sldMk cId="1551706579" sldId="443"/>
        </pc:sldMkLst>
      </pc:sldChg>
      <pc:sldChg chg="addSp delSp modSp add del mod">
        <pc:chgData name="Rachel Levy" userId="ade2aaea935bb4c8" providerId="LiveId" clId="{DF09EE63-72FC-4C39-9758-72FD17236142}" dt="2022-01-17T16:52:57.794" v="1215" actId="47"/>
        <pc:sldMkLst>
          <pc:docMk/>
          <pc:sldMk cId="3387295323" sldId="444"/>
        </pc:sldMkLst>
        <pc:spChg chg="mod">
          <ac:chgData name="Rachel Levy" userId="ade2aaea935bb4c8" providerId="LiveId" clId="{DF09EE63-72FC-4C39-9758-72FD17236142}" dt="2022-01-15T17:34:05.246" v="299" actId="20577"/>
          <ac:spMkLst>
            <pc:docMk/>
            <pc:sldMk cId="3387295323" sldId="444"/>
            <ac:spMk id="2" creationId="{00000000-0000-0000-0000-000000000000}"/>
          </ac:spMkLst>
        </pc:spChg>
        <pc:spChg chg="add del mod">
          <ac:chgData name="Rachel Levy" userId="ade2aaea935bb4c8" providerId="LiveId" clId="{DF09EE63-72FC-4C39-9758-72FD17236142}" dt="2022-01-15T17:34:20.915" v="330" actId="20577"/>
          <ac:spMkLst>
            <pc:docMk/>
            <pc:sldMk cId="3387295323" sldId="444"/>
            <ac:spMk id="3" creationId="{00000000-0000-0000-0000-000000000000}"/>
          </ac:spMkLst>
        </pc:spChg>
        <pc:cxnChg chg="del">
          <ac:chgData name="Rachel Levy" userId="ade2aaea935bb4c8" providerId="LiveId" clId="{DF09EE63-72FC-4C39-9758-72FD17236142}" dt="2022-01-15T17:31:26.879" v="76" actId="478"/>
          <ac:cxnSpMkLst>
            <pc:docMk/>
            <pc:sldMk cId="3387295323" sldId="444"/>
            <ac:cxnSpMk id="7" creationId="{A98EBEF9-1B18-441A-9223-45213C8EA867}"/>
          </ac:cxnSpMkLst>
        </pc:cxnChg>
      </pc:sldChg>
      <pc:sldChg chg="add del">
        <pc:chgData name="Rachel Levy" userId="ade2aaea935bb4c8" providerId="LiveId" clId="{DF09EE63-72FC-4C39-9758-72FD17236142}" dt="2022-01-15T17:38:52.196" v="576" actId="47"/>
        <pc:sldMkLst>
          <pc:docMk/>
          <pc:sldMk cId="3796114862" sldId="445"/>
        </pc:sldMkLst>
      </pc:sldChg>
      <pc:sldChg chg="delSp modSp add del mod">
        <pc:chgData name="Rachel Levy" userId="ade2aaea935bb4c8" providerId="LiveId" clId="{DF09EE63-72FC-4C39-9758-72FD17236142}" dt="2022-01-15T17:39:14.119" v="583" actId="478"/>
        <pc:sldMkLst>
          <pc:docMk/>
          <pc:sldMk cId="3408716162" sldId="446"/>
        </pc:sldMkLst>
        <pc:spChg chg="del">
          <ac:chgData name="Rachel Levy" userId="ade2aaea935bb4c8" providerId="LiveId" clId="{DF09EE63-72FC-4C39-9758-72FD17236142}" dt="2022-01-15T17:39:14.119" v="583" actId="478"/>
          <ac:spMkLst>
            <pc:docMk/>
            <pc:sldMk cId="3408716162" sldId="446"/>
            <ac:spMk id="3" creationId="{99581CF2-FFB9-42E7-B10F-131EDD0F9FF7}"/>
          </ac:spMkLst>
        </pc:spChg>
        <pc:spChg chg="mod">
          <ac:chgData name="Rachel Levy" userId="ade2aaea935bb4c8" providerId="LiveId" clId="{DF09EE63-72FC-4C39-9758-72FD17236142}" dt="2022-01-15T17:37:05.706" v="491" actId="1037"/>
          <ac:spMkLst>
            <pc:docMk/>
            <pc:sldMk cId="3408716162" sldId="446"/>
            <ac:spMk id="8" creationId="{94F90AEC-8E8C-4926-B579-E886F4CD21A6}"/>
          </ac:spMkLst>
        </pc:spChg>
        <pc:picChg chg="del">
          <ac:chgData name="Rachel Levy" userId="ade2aaea935bb4c8" providerId="LiveId" clId="{DF09EE63-72FC-4C39-9758-72FD17236142}" dt="2022-01-15T17:36:21.724" v="398" actId="478"/>
          <ac:picMkLst>
            <pc:docMk/>
            <pc:sldMk cId="3408716162" sldId="446"/>
            <ac:picMk id="4" creationId="{00000000-0000-0000-0000-000000000000}"/>
          </ac:picMkLst>
        </pc:picChg>
        <pc:picChg chg="mod">
          <ac:chgData name="Rachel Levy" userId="ade2aaea935bb4c8" providerId="LiveId" clId="{DF09EE63-72FC-4C39-9758-72FD17236142}" dt="2022-01-15T17:36:53.394" v="466" actId="1036"/>
          <ac:picMkLst>
            <pc:docMk/>
            <pc:sldMk cId="3408716162" sldId="446"/>
            <ac:picMk id="5" creationId="{00000000-0000-0000-0000-000000000000}"/>
          </ac:picMkLst>
        </pc:picChg>
        <pc:picChg chg="del">
          <ac:chgData name="Rachel Levy" userId="ade2aaea935bb4c8" providerId="LiveId" clId="{DF09EE63-72FC-4C39-9758-72FD17236142}" dt="2022-01-15T17:39:12.341" v="582" actId="478"/>
          <ac:picMkLst>
            <pc:docMk/>
            <pc:sldMk cId="3408716162" sldId="446"/>
            <ac:picMk id="6" creationId="{6D457121-27DA-41CF-B137-87EA2A73ACF2}"/>
          </ac:picMkLst>
        </pc:picChg>
      </pc:sldChg>
      <pc:sldChg chg="delSp modSp add del mod">
        <pc:chgData name="Rachel Levy" userId="ade2aaea935bb4c8" providerId="LiveId" clId="{DF09EE63-72FC-4C39-9758-72FD17236142}" dt="2022-01-15T17:38:53.696" v="577" actId="47"/>
        <pc:sldMkLst>
          <pc:docMk/>
          <pc:sldMk cId="2789584557" sldId="447"/>
        </pc:sldMkLst>
        <pc:spChg chg="mod">
          <ac:chgData name="Rachel Levy" userId="ade2aaea935bb4c8" providerId="LiveId" clId="{DF09EE63-72FC-4C39-9758-72FD17236142}" dt="2022-01-15T17:37:58.120" v="499" actId="1076"/>
          <ac:spMkLst>
            <pc:docMk/>
            <pc:sldMk cId="2789584557" sldId="447"/>
            <ac:spMk id="3" creationId="{99581CF2-FFB9-42E7-B10F-131EDD0F9FF7}"/>
          </ac:spMkLst>
        </pc:spChg>
        <pc:spChg chg="mod">
          <ac:chgData name="Rachel Levy" userId="ade2aaea935bb4c8" providerId="LiveId" clId="{DF09EE63-72FC-4C39-9758-72FD17236142}" dt="2022-01-15T17:38:36.609" v="575" actId="1076"/>
          <ac:spMkLst>
            <pc:docMk/>
            <pc:sldMk cId="2789584557" sldId="447"/>
            <ac:spMk id="8" creationId="{94F90AEC-8E8C-4926-B579-E886F4CD21A6}"/>
          </ac:spMkLst>
        </pc:spChg>
        <pc:picChg chg="del">
          <ac:chgData name="Rachel Levy" userId="ade2aaea935bb4c8" providerId="LiveId" clId="{DF09EE63-72FC-4C39-9758-72FD17236142}" dt="2022-01-15T17:37:16.714" v="493" actId="478"/>
          <ac:picMkLst>
            <pc:docMk/>
            <pc:sldMk cId="2789584557" sldId="447"/>
            <ac:picMk id="5" creationId="{00000000-0000-0000-0000-000000000000}"/>
          </ac:picMkLst>
        </pc:picChg>
        <pc:picChg chg="mod">
          <ac:chgData name="Rachel Levy" userId="ade2aaea935bb4c8" providerId="LiveId" clId="{DF09EE63-72FC-4C39-9758-72FD17236142}" dt="2022-01-15T17:37:32" v="496" actId="1076"/>
          <ac:picMkLst>
            <pc:docMk/>
            <pc:sldMk cId="2789584557" sldId="447"/>
            <ac:picMk id="6" creationId="{6D457121-27DA-41CF-B137-87EA2A73ACF2}"/>
          </ac:picMkLst>
        </pc:picChg>
      </pc:sldChg>
      <pc:sldChg chg="addSp delSp modSp new mod">
        <pc:chgData name="Rachel Levy" userId="ade2aaea935bb4c8" providerId="LiveId" clId="{DF09EE63-72FC-4C39-9758-72FD17236142}" dt="2022-01-15T17:43:33.603" v="806" actId="1037"/>
        <pc:sldMkLst>
          <pc:docMk/>
          <pc:sldMk cId="4247853884" sldId="447"/>
        </pc:sldMkLst>
        <pc:spChg chg="mod">
          <ac:chgData name="Rachel Levy" userId="ade2aaea935bb4c8" providerId="LiveId" clId="{DF09EE63-72FC-4C39-9758-72FD17236142}" dt="2022-01-15T17:40:50.522" v="698" actId="20577"/>
          <ac:spMkLst>
            <pc:docMk/>
            <pc:sldMk cId="4247853884" sldId="447"/>
            <ac:spMk id="2" creationId="{18668055-C526-48D0-80D1-AB982BDC377B}"/>
          </ac:spMkLst>
        </pc:spChg>
        <pc:spChg chg="del">
          <ac:chgData name="Rachel Levy" userId="ade2aaea935bb4c8" providerId="LiveId" clId="{DF09EE63-72FC-4C39-9758-72FD17236142}" dt="2022-01-15T17:41:50.528" v="699" actId="478"/>
          <ac:spMkLst>
            <pc:docMk/>
            <pc:sldMk cId="4247853884" sldId="447"/>
            <ac:spMk id="3" creationId="{772CEF1C-CC42-499B-B7B9-3D0E0E7A14E1}"/>
          </ac:spMkLst>
        </pc:spChg>
        <pc:spChg chg="add mod">
          <ac:chgData name="Rachel Levy" userId="ade2aaea935bb4c8" providerId="LiveId" clId="{DF09EE63-72FC-4C39-9758-72FD17236142}" dt="2022-01-15T17:43:33.603" v="806" actId="1037"/>
          <ac:spMkLst>
            <pc:docMk/>
            <pc:sldMk cId="4247853884" sldId="447"/>
            <ac:spMk id="7" creationId="{88D29C53-319E-44B1-A9E7-D15D6A8487F8}"/>
          </ac:spMkLst>
        </pc:spChg>
        <pc:picChg chg="add mod">
          <ac:chgData name="Rachel Levy" userId="ade2aaea935bb4c8" providerId="LiveId" clId="{DF09EE63-72FC-4C39-9758-72FD17236142}" dt="2022-01-15T17:43:15.726" v="782" actId="1035"/>
          <ac:picMkLst>
            <pc:docMk/>
            <pc:sldMk cId="4247853884" sldId="447"/>
            <ac:picMk id="4" creationId="{E4C6E6CC-AE4F-43F6-AAF4-515FEACD8F87}"/>
          </ac:picMkLst>
        </pc:picChg>
        <pc:picChg chg="add mod">
          <ac:chgData name="Rachel Levy" userId="ade2aaea935bb4c8" providerId="LiveId" clId="{DF09EE63-72FC-4C39-9758-72FD17236142}" dt="2022-01-15T17:41:51.052" v="700"/>
          <ac:picMkLst>
            <pc:docMk/>
            <pc:sldMk cId="4247853884" sldId="447"/>
            <ac:picMk id="5" creationId="{53C46887-2C8C-453A-A3F8-796C75BFA12E}"/>
          </ac:picMkLst>
        </pc:picChg>
        <pc:picChg chg="add mod">
          <ac:chgData name="Rachel Levy" userId="ade2aaea935bb4c8" providerId="LiveId" clId="{DF09EE63-72FC-4C39-9758-72FD17236142}" dt="2022-01-15T17:41:51.052" v="700"/>
          <ac:picMkLst>
            <pc:docMk/>
            <pc:sldMk cId="4247853884" sldId="447"/>
            <ac:picMk id="6" creationId="{783BC302-C10C-4929-B880-55FABC4F6212}"/>
          </ac:picMkLst>
        </pc:picChg>
      </pc:sldChg>
      <pc:sldChg chg="modSp add del mod">
        <pc:chgData name="Rachel Levy" userId="ade2aaea935bb4c8" providerId="LiveId" clId="{DF09EE63-72FC-4C39-9758-72FD17236142}" dt="2022-01-17T18:04:37.513" v="1230" actId="14100"/>
        <pc:sldMkLst>
          <pc:docMk/>
          <pc:sldMk cId="623504124" sldId="448"/>
        </pc:sldMkLst>
        <pc:picChg chg="mod">
          <ac:chgData name="Rachel Levy" userId="ade2aaea935bb4c8" providerId="LiveId" clId="{DF09EE63-72FC-4C39-9758-72FD17236142}" dt="2022-01-17T18:04:37.513" v="1230" actId="14100"/>
          <ac:picMkLst>
            <pc:docMk/>
            <pc:sldMk cId="623504124" sldId="448"/>
            <ac:picMk id="4" creationId="{5A4C8DA9-FFC6-4D06-8505-9881A18E6CF4}"/>
          </ac:picMkLst>
        </pc:picChg>
      </pc:sldChg>
      <pc:sldChg chg="modSp new del mod">
        <pc:chgData name="Rachel Levy" userId="ade2aaea935bb4c8" providerId="LiveId" clId="{DF09EE63-72FC-4C39-9758-72FD17236142}" dt="2022-01-17T16:53:43.453" v="1220" actId="47"/>
        <pc:sldMkLst>
          <pc:docMk/>
          <pc:sldMk cId="599971219" sldId="449"/>
        </pc:sldMkLst>
        <pc:spChg chg="mod">
          <ac:chgData name="Rachel Levy" userId="ade2aaea935bb4c8" providerId="LiveId" clId="{DF09EE63-72FC-4C39-9758-72FD17236142}" dt="2022-01-15T17:48:44.931" v="1023" actId="20577"/>
          <ac:spMkLst>
            <pc:docMk/>
            <pc:sldMk cId="599971219" sldId="449"/>
            <ac:spMk id="2" creationId="{4A19CB73-B8D2-47D4-9597-E32D0E4FEBBF}"/>
          </ac:spMkLst>
        </pc:spChg>
      </pc:sldChg>
      <pc:sldChg chg="add del">
        <pc:chgData name="Rachel Levy" userId="ade2aaea935bb4c8" providerId="LiveId" clId="{DF09EE63-72FC-4C39-9758-72FD17236142}" dt="2022-01-15T17:47:34.834" v="899" actId="47"/>
        <pc:sldMkLst>
          <pc:docMk/>
          <pc:sldMk cId="2767998119" sldId="449"/>
        </pc:sldMkLst>
      </pc:sldChg>
      <pc:sldChg chg="modSp add mod">
        <pc:chgData name="Rachel Levy" userId="ade2aaea935bb4c8" providerId="LiveId" clId="{DF09EE63-72FC-4C39-9758-72FD17236142}" dt="2022-01-15T17:50:49.711" v="1128" actId="20577"/>
        <pc:sldMkLst>
          <pc:docMk/>
          <pc:sldMk cId="4017146678" sldId="450"/>
        </pc:sldMkLst>
        <pc:spChg chg="mod">
          <ac:chgData name="Rachel Levy" userId="ade2aaea935bb4c8" providerId="LiveId" clId="{DF09EE63-72FC-4C39-9758-72FD17236142}" dt="2022-01-15T17:50:49.711" v="1128" actId="20577"/>
          <ac:spMkLst>
            <pc:docMk/>
            <pc:sldMk cId="4017146678" sldId="450"/>
            <ac:spMk id="3" creationId="{1E784878-5562-4489-8393-603171A924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73397DC-75D0-7D42-9852-34B2E32CBF3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0AB902D-1E16-664E-8636-55ADF2A8D0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B902D-1E16-664E-8636-55ADF2A8D0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77888" y="1260475"/>
            <a:ext cx="6048375" cy="3402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2:notes"/>
          <p:cNvSpPr txBox="1">
            <a:spLocks noGrp="1"/>
          </p:cNvSpPr>
          <p:nvPr>
            <p:ph type="sldNum" idx="12"/>
          </p:nvPr>
        </p:nvSpPr>
        <p:spPr>
          <a:xfrm>
            <a:off x="4419826" y="9575448"/>
            <a:ext cx="3381248" cy="50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163" tIns="51067" rIns="102163" bIns="51067" anchor="b" anchorCtr="0">
            <a:noAutofit/>
          </a:bodyPr>
          <a:lstStyle/>
          <a:p>
            <a:pPr algn="r">
              <a:buSzPts val="1400"/>
            </a:pPr>
            <a:fld id="{00000000-1234-1234-1234-123412341234}" type="slidenum">
              <a:rPr lang="en-US"/>
              <a:pPr algn="r">
                <a:buSzPts val="1400"/>
              </a:pPr>
              <a:t>16</a:t>
            </a:fld>
            <a:endParaRPr/>
          </a:p>
        </p:txBody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80288" y="4851608"/>
            <a:ext cx="6242304" cy="29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163" tIns="51067" rIns="102163" bIns="51067" anchor="t" anchorCtr="0">
            <a:spAutoFit/>
          </a:bodyPr>
          <a:lstStyle/>
          <a:p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615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B902D-1E16-664E-8636-55ADF2A8D0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38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B902D-1E16-664E-8636-55ADF2A8D0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186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CD19FB2-3AAB-4D03-B13A-2960828C78E3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22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ED02AE-B9A4-47BD-AF8E-97E16144138B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135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0FD78B-DB02-4362-BCDC-98A55456977C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C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916976-5D93-46E4-A98A-FAD63E4D0EA8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5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8075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39F4F5-F4D2-4D2A-AB60-88D37ADCB869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68503"/>
            <a:ext cx="5384800" cy="41576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3BC6CE-6D1E-47E5-8859-F31AC5380EB2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873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4" y="867339"/>
            <a:ext cx="10972800" cy="10683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F1133-3259-4C45-BABA-5B62D9C6F78D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910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6FB7AA-4A53-424F-AD41-70827B6504BA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91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CF1133-3259-4C45-BABA-5B62D9C6F78D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4"/>
          </p:nvPr>
        </p:nvSpPr>
        <p:spPr>
          <a:xfrm>
            <a:off x="539262" y="851878"/>
            <a:ext cx="11043143" cy="527428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329946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772136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772136"/>
            <a:ext cx="6815667" cy="5354029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2157047"/>
            <a:ext cx="4011084" cy="3969119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D1BD23-6E54-4D9D-AD88-A2813C73CC25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368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71A834-4F3C-4AF9-9C74-05EC35A0F292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76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00113"/>
            <a:ext cx="109728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</a:t>
            </a:r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3022600"/>
            <a:ext cx="109728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51CF1133-3259-4C45-BABA-5B62D9C6F78D}" type="datetimeFigureOut">
              <a:rPr lang="en-US" smtClean="0"/>
              <a:t>6/28/2023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" y="0"/>
            <a:ext cx="1220013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6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ctr" defTabSz="609585" rtl="0" eaLnBrk="1" fontAlgn="base" hangingPunct="1">
        <a:spcBef>
          <a:spcPct val="0"/>
        </a:spcBef>
        <a:spcAft>
          <a:spcPct val="0"/>
        </a:spcAft>
        <a:defRPr sz="4267" b="1"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1pPr>
      <a:lvl2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5pPr>
      <a:lvl6pPr marL="609585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6pPr>
      <a:lvl7pPr marL="1219170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7pPr>
      <a:lvl8pPr marL="1828754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8pPr>
      <a:lvl9pPr marL="2438339" algn="ctr" defTabSz="609585" rtl="0" eaLnBrk="1" fontAlgn="base" hangingPunct="1">
        <a:spcBef>
          <a:spcPct val="0"/>
        </a:spcBef>
        <a:spcAft>
          <a:spcPct val="0"/>
        </a:spcAft>
        <a:defRPr sz="4267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1pPr>
      <a:lvl2pPr marL="990575" indent="-380990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2pPr>
      <a:lvl3pPr marL="1523962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3pPr>
      <a:lvl4pPr marL="2133547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67"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4pPr>
      <a:lvl5pPr marL="2743131" indent="-304792" algn="l" defTabSz="60958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333" kern="1200">
          <a:solidFill>
            <a:schemeClr val="tx1"/>
          </a:solidFill>
          <a:latin typeface="Univers LT Std 45 Light" panose="020B0403020202020204" pitchFamily="34" charset="0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yellow-umbrella-icon-isolated-on-white-422456077" TargetMode="External"/><Relationship Id="rId2" Type="http://schemas.openxmlformats.org/officeDocument/2006/relationships/hyperlink" Target="https://www.shutterstock.com/search?image_type=ve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yellow-umbrella-icon-isolated-on-white-422456077" TargetMode="External"/><Relationship Id="rId2" Type="http://schemas.openxmlformats.org/officeDocument/2006/relationships/hyperlink" Target="https://www.shutterstock.com/search?image_type=ve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yellow-umbrella-icon-isolated-on-white-422456077" TargetMode="External"/><Relationship Id="rId2" Type="http://schemas.openxmlformats.org/officeDocument/2006/relationships/hyperlink" Target="https://www.shutterstock.com/search?image_type=ve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yellow-umbrella-icon-isolated-on-white-422456077" TargetMode="External"/><Relationship Id="rId2" Type="http://schemas.openxmlformats.org/officeDocument/2006/relationships/hyperlink" Target="https://www.shutterstock.com/search?image_type=ve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vector/yellow-umbrella-icon-isolated-on-white-422456077" TargetMode="External"/><Relationship Id="rId2" Type="http://schemas.openxmlformats.org/officeDocument/2006/relationships/hyperlink" Target="https://www.shutterstock.com/search?image_type=vec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facebook.com/NCStateDSA" TargetMode="External"/><Relationship Id="rId7" Type="http://schemas.openxmlformats.org/officeDocument/2006/relationships/hyperlink" Target="https://www.linkedin.com/company/ncstatedsa/" TargetMode="External"/><Relationship Id="rId2" Type="http://schemas.openxmlformats.org/officeDocument/2006/relationships/hyperlink" Target="https://www.instagram.com/ncstatedsa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s://twitter.com/NCStateDSA" TargetMode="External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343" y="2772315"/>
            <a:ext cx="11462657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 dirty="0" smtClean="0"/>
              <a:t>A Glimpse into </a:t>
            </a:r>
            <a:br>
              <a:rPr lang="en-US" sz="6700" dirty="0" smtClean="0"/>
            </a:br>
            <a:r>
              <a:rPr lang="en-US" sz="6700" dirty="0" smtClean="0"/>
              <a:t>Data Science in Industry</a:t>
            </a:r>
            <a:br>
              <a:rPr lang="en-US" sz="6700" dirty="0" smtClean="0"/>
            </a:br>
            <a:r>
              <a:rPr lang="en-US" sz="6700" dirty="0" smtClean="0"/>
              <a:t> </a:t>
            </a:r>
            <a:r>
              <a:rPr lang="en-US" sz="3300" b="0" dirty="0" smtClean="0">
                <a:latin typeface="Abadi" panose="020B0604020202020204" pitchFamily="34" charset="0"/>
              </a:rPr>
              <a:t>NCSSM Data Science Summer Institute</a:t>
            </a:r>
            <a:br>
              <a:rPr lang="en-US" sz="3300" b="0" dirty="0" smtClean="0">
                <a:latin typeface="Abadi" panose="020B0604020202020204" pitchFamily="34" charset="0"/>
              </a:rPr>
            </a:br>
            <a:r>
              <a:rPr lang="en-US" sz="3300" b="0" dirty="0" smtClean="0">
                <a:latin typeface="Abadi" panose="020B0604020202020204" pitchFamily="34" charset="0"/>
              </a:rPr>
              <a:t>Summer Research Programs </a:t>
            </a:r>
            <a:r>
              <a:rPr lang="en-US" sz="3300" b="0" dirty="0" smtClean="0">
                <a:latin typeface="Abadi" panose="020B0604020202020204" pitchFamily="34" charset="0"/>
              </a:rPr>
              <a:t>July 14, </a:t>
            </a:r>
            <a:r>
              <a:rPr lang="en-US" sz="3300" b="0" dirty="0" smtClean="0">
                <a:latin typeface="Abadi" panose="020B0604020202020204" pitchFamily="34" charset="0"/>
              </a:rPr>
              <a:t>2023</a:t>
            </a:r>
            <a:r>
              <a:rPr lang="en-US" sz="3300" dirty="0" smtClean="0">
                <a:latin typeface="Abadi" panose="020B0604020202020204" pitchFamily="34" charset="0"/>
              </a:rPr>
              <a:t/>
            </a:r>
            <a:br>
              <a:rPr lang="en-US" sz="3300" dirty="0" smtClean="0">
                <a:latin typeface="Abadi" panose="020B0604020202020204" pitchFamily="34" charset="0"/>
              </a:rPr>
            </a:br>
            <a:r>
              <a:rPr lang="en-US" sz="3300" dirty="0" smtClean="0">
                <a:latin typeface="Abadi" panose="020B0604020202020204" pitchFamily="34" charset="0"/>
              </a:rPr>
              <a:t/>
            </a:r>
            <a:br>
              <a:rPr lang="en-US" sz="3300" dirty="0" smtClean="0">
                <a:latin typeface="Abadi" panose="020B0604020202020204" pitchFamily="34" charset="0"/>
              </a:rPr>
            </a:br>
            <a:r>
              <a:rPr lang="en-US" sz="3300" b="0" dirty="0" smtClean="0">
                <a:latin typeface="Abadi" panose="020B0604020202020204" pitchFamily="34" charset="0"/>
              </a:rPr>
              <a:t>Dr. Rachel Levy (Ray)</a:t>
            </a:r>
            <a:br>
              <a:rPr lang="en-US" sz="3300" b="0" dirty="0" smtClean="0">
                <a:latin typeface="Abadi" panose="020B0604020202020204" pitchFamily="34" charset="0"/>
              </a:rPr>
            </a:br>
            <a:r>
              <a:rPr lang="en-US" sz="3300" b="0" dirty="0" smtClean="0">
                <a:latin typeface="Abadi" panose="020B0604020202020204" pitchFamily="34" charset="0"/>
              </a:rPr>
              <a:t>Executive Director, NC State Data Science Academy</a:t>
            </a:r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177784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Harvey </a:t>
            </a:r>
            <a:r>
              <a:rPr lang="en-US" dirty="0" err="1" smtClean="0"/>
              <a:t>Mudd</a:t>
            </a:r>
            <a:r>
              <a:rPr lang="en-US" dirty="0" smtClean="0"/>
              <a:t> College – prof for 12 years</a:t>
            </a:r>
            <a:br>
              <a:rPr lang="en-US" dirty="0" smtClean="0"/>
            </a:br>
            <a:r>
              <a:rPr lang="en-US" dirty="0" smtClean="0"/>
              <a:t>and Associate Dean for Faculty Development</a:t>
            </a:r>
            <a:endParaRPr lang="en-US" dirty="0"/>
          </a:p>
        </p:txBody>
      </p:sp>
      <p:pic>
        <p:nvPicPr>
          <p:cNvPr id="4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3E0D548-C93A-5E3F-F1BD-35D39BFB5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00655" y="2176318"/>
            <a:ext cx="326350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727" y="2521974"/>
            <a:ext cx="5409109" cy="33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Clinic Projects at Harvey </a:t>
            </a:r>
            <a:r>
              <a:rPr lang="en-US" dirty="0" err="1" smtClean="0"/>
              <a:t>Mudd</a:t>
            </a:r>
            <a:r>
              <a:rPr lang="en-US" dirty="0" smtClean="0"/>
              <a:t> College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97" y="4750788"/>
            <a:ext cx="2952750" cy="155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39" y="3402117"/>
            <a:ext cx="3533775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177" y="4627919"/>
            <a:ext cx="3538737" cy="19898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11" y="1940438"/>
            <a:ext cx="4848523" cy="1551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458089"/>
            <a:ext cx="4191000" cy="108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09" y="1940438"/>
            <a:ext cx="1850391" cy="171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5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Non-profits:  Professional Societies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AABED22-5FA3-2059-6E9A-F0B06682C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46989" y="1968500"/>
            <a:ext cx="3494011" cy="349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10" y="2521975"/>
            <a:ext cx="6064545" cy="2846438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5715716"/>
            <a:ext cx="10972800" cy="3103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Vice President for Education			Deputy Executive Director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6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Non-profit data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 can we recruit as members/participants?</a:t>
            </a:r>
          </a:p>
          <a:p>
            <a:r>
              <a:rPr lang="en-US" dirty="0" smtClean="0"/>
              <a:t>How can we prioritize work/expenditures?</a:t>
            </a:r>
          </a:p>
          <a:p>
            <a:r>
              <a:rPr lang="en-US" dirty="0" smtClean="0"/>
              <a:t>How can we demonstrate impact?</a:t>
            </a:r>
          </a:p>
          <a:p>
            <a:r>
              <a:rPr lang="en-US" dirty="0" smtClean="0"/>
              <a:t>How can we identify potential donors / funding?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Government:  AAAS Policy Fellow for </a:t>
            </a:r>
            <a:br>
              <a:rPr lang="en-US" dirty="0" smtClean="0"/>
            </a:br>
            <a:r>
              <a:rPr lang="en-US" dirty="0" smtClean="0"/>
              <a:t>US Senator Maggie Hassan – New Hampshire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4" y="2232482"/>
            <a:ext cx="3354099" cy="41884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082" y="2442574"/>
            <a:ext cx="6964318" cy="37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Government data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from many sources – how to gather and combine</a:t>
            </a:r>
          </a:p>
          <a:p>
            <a:r>
              <a:rPr lang="en-US" dirty="0" smtClean="0"/>
              <a:t>Large systems that need updating but could break if you only change one part</a:t>
            </a:r>
          </a:p>
          <a:p>
            <a:r>
              <a:rPr lang="en-US" dirty="0" smtClean="0"/>
              <a:t>Estimating the cost of proposed legislation (and arguing why it should or should not pass)</a:t>
            </a:r>
          </a:p>
          <a:p>
            <a:r>
              <a:rPr lang="en-US" dirty="0" smtClean="0"/>
              <a:t>Data security, privacy, sharing as well as modeling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text, person, display&#10;&#10;Description automatically generated">
            <a:extLst>
              <a:ext uri="{FF2B5EF4-FFF2-40B4-BE49-F238E27FC236}">
                <a16:creationId xmlns:a16="http://schemas.microsoft.com/office/drawing/2014/main" id="{76E23F66-9621-4A22-9FE3-232F77852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49" r="81010"/>
          <a:stretch/>
        </p:blipFill>
        <p:spPr>
          <a:xfrm>
            <a:off x="4585579" y="-1"/>
            <a:ext cx="7631631" cy="6858001"/>
          </a:xfrm>
          <a:prstGeom prst="rect">
            <a:avLst/>
          </a:prstGeom>
        </p:spPr>
      </p:pic>
      <p:pic>
        <p:nvPicPr>
          <p:cNvPr id="31" name="Picture 30" descr="A picture containing text, person, display&#10;&#10;Description automatically generated">
            <a:extLst>
              <a:ext uri="{FF2B5EF4-FFF2-40B4-BE49-F238E27FC236}">
                <a16:creationId xmlns:a16="http://schemas.microsoft.com/office/drawing/2014/main" id="{120E943C-ED1A-4C05-884A-42B48C71D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49" r="81010"/>
          <a:stretch/>
        </p:blipFill>
        <p:spPr>
          <a:xfrm>
            <a:off x="26278" y="-2"/>
            <a:ext cx="7631631" cy="6858001"/>
          </a:xfrm>
          <a:prstGeom prst="rect">
            <a:avLst/>
          </a:prstGeom>
        </p:spPr>
      </p:pic>
      <p:pic>
        <p:nvPicPr>
          <p:cNvPr id="3" name="Picture 2" descr="Student standing in front of projected images pointing to a graph.  Title indicates the topic is Understanding the NOAA Acoustic Trawl Survey Methodology." title="Student presenting NOAA data.">
            <a:extLst>
              <a:ext uri="{FF2B5EF4-FFF2-40B4-BE49-F238E27FC236}">
                <a16:creationId xmlns:a16="http://schemas.microsoft.com/office/drawing/2014/main" id="{7836AFD6-0176-4073-BD9D-3BA450E5A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93" y="0"/>
            <a:ext cx="10308523" cy="6858000"/>
          </a:xfrm>
          <a:prstGeom prst="rect">
            <a:avLst/>
          </a:prstGeom>
        </p:spPr>
      </p:pic>
      <p:sp>
        <p:nvSpPr>
          <p:cNvPr id="102" name="Google Shape;102;p2"/>
          <p:cNvSpPr/>
          <p:nvPr/>
        </p:nvSpPr>
        <p:spPr>
          <a:xfrm rot="-5400000">
            <a:off x="-3277348" y="3258406"/>
            <a:ext cx="6858000" cy="34118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43" y="2894801"/>
            <a:ext cx="10972800" cy="1068387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>
                <a:solidFill>
                  <a:schemeClr val="tx1"/>
                </a:solidFill>
              </a:rPr>
              <a:t>The NC State Data Science Academy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/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/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		Data Science for everyone.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5F288B52-1E09-4317-8AF2-8AC1ED5F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618064" y="195388"/>
            <a:ext cx="882177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Univers LT Std 45 Light" panose="020B0403020202020204"/>
              </a:rPr>
              <a:t>At the NC State University Data Science Academy </a:t>
            </a:r>
            <a:r>
              <a:rPr lang="en-US" sz="2400" b="1" dirty="0" smtClean="0">
                <a:solidFill>
                  <a:schemeClr val="bg1"/>
                </a:solidFill>
                <a:latin typeface="Univers LT Std 45 Light" panose="020B0403020202020204"/>
              </a:rPr>
              <a:t>we are</a:t>
            </a:r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 smtClean="0">
              <a:solidFill>
                <a:schemeClr val="bg1"/>
              </a:solidFill>
              <a:latin typeface="Univers LT Std 45 Light" panose="020B0403020202020204"/>
            </a:endParaRPr>
          </a:p>
          <a:p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  <a:p>
            <a:r>
              <a:rPr lang="en-US" sz="2400" b="1" dirty="0" smtClean="0">
                <a:solidFill>
                  <a:schemeClr val="bg1"/>
                </a:solidFill>
                <a:latin typeface="Univers LT Std 45 Light" panose="020B0403020202020204"/>
              </a:rPr>
              <a:t>making good on the promise of Data Science for Everyone</a:t>
            </a:r>
          </a:p>
          <a:p>
            <a:r>
              <a:rPr lang="en-US" sz="2400" b="1" dirty="0">
                <a:solidFill>
                  <a:schemeClr val="bg1"/>
                </a:solidFill>
                <a:latin typeface="Univers LT Std 45 Light" panose="020B0403020202020204"/>
              </a:rPr>
              <a:t>t</a:t>
            </a:r>
            <a:r>
              <a:rPr lang="en-US" sz="2400" b="1" dirty="0" smtClean="0">
                <a:solidFill>
                  <a:schemeClr val="bg1"/>
                </a:solidFill>
                <a:latin typeface="Univers LT Std 45 Light" panose="020B0403020202020204"/>
              </a:rPr>
              <a:t>hrough our ADAPT course design principles.</a:t>
            </a:r>
            <a:endParaRPr lang="en-US" sz="2400" b="1" dirty="0">
              <a:solidFill>
                <a:schemeClr val="bg1"/>
              </a:solidFill>
              <a:latin typeface="Univers LT Std 45 Light" panose="020B04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3580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99" y="925501"/>
            <a:ext cx="10568274" cy="59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9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invite you to test the ADAPT model and contribute to its development!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pick just one idea</a:t>
            </a:r>
          </a:p>
          <a:p>
            <a:r>
              <a:rPr lang="en-US" dirty="0" smtClean="0"/>
              <a:t>Let us know you are trying it</a:t>
            </a:r>
          </a:p>
          <a:p>
            <a:r>
              <a:rPr lang="en-US" dirty="0" smtClean="0"/>
              <a:t>Report how it goes</a:t>
            </a:r>
          </a:p>
          <a:p>
            <a:r>
              <a:rPr lang="en-US" dirty="0" smtClean="0"/>
              <a:t>We are happy to provide support and encouragement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8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Project-based teaching and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quizzes, tests or exams</a:t>
            </a:r>
          </a:p>
          <a:p>
            <a:r>
              <a:rPr lang="en-US" dirty="0" smtClean="0"/>
              <a:t>Homework and projects</a:t>
            </a:r>
          </a:p>
          <a:p>
            <a:r>
              <a:rPr lang="en-US" dirty="0" smtClean="0"/>
              <a:t>1-credit courses</a:t>
            </a:r>
          </a:p>
          <a:p>
            <a:r>
              <a:rPr lang="en-US" dirty="0" smtClean="0"/>
              <a:t>Workshop model (like writing workshop)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04" b="57954"/>
          <a:stretch/>
        </p:blipFill>
        <p:spPr>
          <a:xfrm>
            <a:off x="0" y="834353"/>
            <a:ext cx="1907108" cy="166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science:  turning information into insight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6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6823"/>
            <a:ext cx="10972800" cy="1068387"/>
          </a:xfrm>
        </p:spPr>
        <p:txBody>
          <a:bodyPr/>
          <a:lstStyle/>
          <a:p>
            <a:r>
              <a:rPr lang="en-US" dirty="0" smtClean="0"/>
              <a:t>10 Common Learning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04142"/>
            <a:ext cx="10972800" cy="3103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 Perspectives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Recognizing </a:t>
            </a:r>
            <a:r>
              <a:rPr lang="en-US" b="1" dirty="0"/>
              <a:t>data as information - not truth </a:t>
            </a:r>
            <a:r>
              <a:rPr lang="en-US" dirty="0"/>
              <a:t>- with error, variability, and degrees of inclusion/exclusion,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Explaining </a:t>
            </a:r>
            <a:r>
              <a:rPr lang="en-US" b="1" dirty="0"/>
              <a:t>what it means to be a data scientist </a:t>
            </a:r>
            <a:r>
              <a:rPr lang="en-US" dirty="0"/>
              <a:t>and data-enabled,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Observing a </a:t>
            </a:r>
            <a:r>
              <a:rPr lang="en-US" b="1" dirty="0"/>
              <a:t>diverse</a:t>
            </a:r>
            <a:r>
              <a:rPr lang="en-US" dirty="0"/>
              <a:t> collection of data scientist </a:t>
            </a:r>
            <a:r>
              <a:rPr lang="en-US" b="1" dirty="0"/>
              <a:t>role models and careers</a:t>
            </a:r>
            <a:r>
              <a:rPr lang="en-US" b="1" dirty="0" smtClean="0"/>
              <a:t>,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3204" r="38814" b="60112"/>
          <a:stretch/>
        </p:blipFill>
        <p:spPr>
          <a:xfrm>
            <a:off x="237744" y="756374"/>
            <a:ext cx="1701976" cy="12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6823"/>
            <a:ext cx="10972800" cy="1068387"/>
          </a:xfrm>
        </p:spPr>
        <p:txBody>
          <a:bodyPr/>
          <a:lstStyle/>
          <a:p>
            <a:r>
              <a:rPr lang="en-US" dirty="0" smtClean="0"/>
              <a:t>10 Common Learning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138897"/>
            <a:ext cx="11582400" cy="3103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Data </a:t>
            </a:r>
            <a:r>
              <a:rPr lang="en-US" b="1" dirty="0"/>
              <a:t>Practices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Examining </a:t>
            </a:r>
            <a:r>
              <a:rPr lang="en-US" b="1" dirty="0"/>
              <a:t>how data are created</a:t>
            </a:r>
            <a:r>
              <a:rPr lang="en-US" dirty="0"/>
              <a:t>, and the related assumptions and collection practices,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Practicing </a:t>
            </a:r>
            <a:r>
              <a:rPr lang="en-US" b="1" dirty="0"/>
              <a:t>data curation, wrangling, and cleaning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Assessing validity</a:t>
            </a:r>
            <a:r>
              <a:rPr lang="en-US" dirty="0"/>
              <a:t> of data, methods, results, and communication,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Employing </a:t>
            </a:r>
            <a:r>
              <a:rPr lang="en-US" b="1" dirty="0"/>
              <a:t>accessibility practices</a:t>
            </a:r>
            <a:r>
              <a:rPr lang="en-US" dirty="0"/>
              <a:t> (e.g., alt text, color choices, GUIs, </a:t>
            </a:r>
            <a:r>
              <a:rPr lang="en-US" dirty="0" err="1"/>
              <a:t>sonification</a:t>
            </a:r>
            <a:r>
              <a:rPr lang="en-US" dirty="0"/>
              <a:t>, visualization, commenting, </a:t>
            </a:r>
            <a:r>
              <a:rPr lang="en-US" dirty="0" smtClean="0"/>
              <a:t>captioning),</a:t>
            </a: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Investigating </a:t>
            </a:r>
            <a:r>
              <a:rPr lang="en-US" b="1" dirty="0"/>
              <a:t>ethical issues </a:t>
            </a:r>
            <a:r>
              <a:rPr lang="en-US" dirty="0"/>
              <a:t>and ways to approach them</a:t>
            </a:r>
            <a:r>
              <a:rPr lang="en-US" dirty="0" smtClean="0"/>
              <a:t>,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3204" r="38814" b="60112"/>
          <a:stretch/>
        </p:blipFill>
        <p:spPr>
          <a:xfrm>
            <a:off x="237744" y="756374"/>
            <a:ext cx="1701976" cy="12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36823"/>
            <a:ext cx="10972800" cy="1068387"/>
          </a:xfrm>
        </p:spPr>
        <p:txBody>
          <a:bodyPr/>
          <a:lstStyle/>
          <a:p>
            <a:r>
              <a:rPr lang="en-US" dirty="0" smtClean="0"/>
              <a:t>10 Common Learning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02113"/>
            <a:ext cx="10972800" cy="3103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Data </a:t>
            </a:r>
            <a:r>
              <a:rPr lang="en-US" b="1" dirty="0"/>
              <a:t>Discoveries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Articulating </a:t>
            </a:r>
            <a:r>
              <a:rPr lang="en-US" b="1" dirty="0"/>
              <a:t>current issues or open questions </a:t>
            </a:r>
            <a:r>
              <a:rPr lang="en-US" dirty="0"/>
              <a:t>in data science, and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Specifying </a:t>
            </a:r>
            <a:r>
              <a:rPr lang="en-US" b="1" dirty="0"/>
              <a:t>exciting discoveries or impacts </a:t>
            </a:r>
            <a:r>
              <a:rPr lang="en-US" dirty="0"/>
              <a:t>of data science.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1" t="3204" r="38814" b="60112"/>
          <a:stretch/>
        </p:blipFill>
        <p:spPr>
          <a:xfrm>
            <a:off x="237744" y="756374"/>
            <a:ext cx="1701976" cy="12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3358"/>
            <a:ext cx="10972800" cy="1068387"/>
          </a:xfrm>
        </p:spPr>
        <p:txBody>
          <a:bodyPr/>
          <a:lstStyle/>
          <a:p>
            <a:r>
              <a:rPr lang="en-US" dirty="0" smtClean="0"/>
              <a:t>Identity-conscious </a:t>
            </a:r>
            <a:r>
              <a:rPr lang="en-US" dirty="0" smtClean="0"/>
              <a:t>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Context of the project</a:t>
            </a:r>
          </a:p>
          <a:p>
            <a:r>
              <a:rPr lang="en-US" dirty="0" smtClean="0"/>
              <a:t>Data set </a:t>
            </a:r>
          </a:p>
          <a:p>
            <a:r>
              <a:rPr lang="en-US" dirty="0" smtClean="0"/>
              <a:t>Which question to ask about a large data set</a:t>
            </a:r>
          </a:p>
          <a:p>
            <a:r>
              <a:rPr lang="en-US" dirty="0" smtClean="0"/>
              <a:t>Which tool to use</a:t>
            </a:r>
          </a:p>
          <a:p>
            <a:r>
              <a:rPr lang="en-US" dirty="0" smtClean="0"/>
              <a:t>Who/what the solution is optimized to help</a:t>
            </a:r>
          </a:p>
          <a:p>
            <a:r>
              <a:rPr lang="en-US" dirty="0" smtClean="0"/>
              <a:t>How to communicate solutions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16" t="-495" r="5935" b="59187"/>
          <a:stretch/>
        </p:blipFill>
        <p:spPr>
          <a:xfrm>
            <a:off x="298704" y="820357"/>
            <a:ext cx="2178236" cy="189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2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 years 800 units delivered</a:t>
            </a:r>
          </a:p>
          <a:p>
            <a:r>
              <a:rPr lang="en-US" dirty="0" smtClean="0"/>
              <a:t>24 sections scheduled for Fall 2023</a:t>
            </a:r>
          </a:p>
          <a:p>
            <a:r>
              <a:rPr lang="en-US" dirty="0" smtClean="0"/>
              <a:t>Over 100 majors participated</a:t>
            </a:r>
          </a:p>
          <a:p>
            <a:r>
              <a:rPr lang="en-US" dirty="0" smtClean="0"/>
              <a:t>All 10 colleges of the university</a:t>
            </a:r>
          </a:p>
          <a:p>
            <a:r>
              <a:rPr lang="en-US" dirty="0" smtClean="0"/>
              <a:t>Undergraduates, graduate students, faculty, staff as learners</a:t>
            </a:r>
          </a:p>
          <a:p>
            <a:r>
              <a:rPr lang="en-US" dirty="0" smtClean="0"/>
              <a:t>Demographics similar to that of university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28" r="-295"/>
          <a:stretch/>
        </p:blipFill>
        <p:spPr>
          <a:xfrm>
            <a:off x="2043679" y="914400"/>
            <a:ext cx="7795265" cy="223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10407"/>
            <a:ext cx="10972800" cy="1068387"/>
          </a:xfrm>
        </p:spPr>
        <p:txBody>
          <a:bodyPr/>
          <a:lstStyle/>
          <a:p>
            <a:r>
              <a:rPr lang="en-US" dirty="0" smtClean="0"/>
              <a:t>The Data Science Academy courses include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mathematical and statistical modeling </a:t>
            </a:r>
            <a:br>
              <a:rPr lang="en-US" dirty="0" smtClean="0"/>
            </a:br>
            <a:r>
              <a:rPr lang="en-US" dirty="0" smtClean="0"/>
              <a:t>data science </a:t>
            </a:r>
            <a:br>
              <a:rPr lang="en-US" dirty="0" smtClean="0"/>
            </a:br>
            <a:r>
              <a:rPr lang="en-US" dirty="0" smtClean="0"/>
              <a:t>artificial intelligence…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How are these topics related and different?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5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10407"/>
            <a:ext cx="10972800" cy="1068387"/>
          </a:xfrm>
        </p:spPr>
        <p:txBody>
          <a:bodyPr/>
          <a:lstStyle/>
          <a:p>
            <a:r>
              <a:rPr lang="en-US" dirty="0" smtClean="0"/>
              <a:t>Let’s start with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mathematical and statistical modeling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science </a:t>
            </a:r>
            <a:br>
              <a:rPr lang="en-US" dirty="0" smtClean="0"/>
            </a:br>
            <a:r>
              <a:rPr lang="en-US" dirty="0" smtClean="0"/>
              <a:t>artificial intelligence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modelers have favorite models of modeling.</a:t>
            </a:r>
            <a:br>
              <a:rPr lang="en-US" dirty="0" smtClean="0"/>
            </a:br>
            <a:r>
              <a:rPr lang="en-US" dirty="0" smtClean="0"/>
              <a:t>(Do you?)    Here’s a simple one.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100" y="2631948"/>
            <a:ext cx="6146800" cy="3103563"/>
          </a:xfrm>
        </p:spPr>
        <p:txBody>
          <a:bodyPr/>
          <a:lstStyle/>
          <a:p>
            <a:r>
              <a:rPr lang="en-US" dirty="0" smtClean="0"/>
              <a:t>Objective (hypothesis, question)</a:t>
            </a:r>
          </a:p>
          <a:p>
            <a:r>
              <a:rPr lang="en-US" dirty="0" smtClean="0"/>
              <a:t>Constraints</a:t>
            </a:r>
          </a:p>
          <a:p>
            <a:r>
              <a:rPr lang="en-US" dirty="0" smtClean="0"/>
              <a:t>Data</a:t>
            </a:r>
          </a:p>
          <a:p>
            <a:r>
              <a:rPr lang="en-US" dirty="0" smtClean="0"/>
              <a:t>Model</a:t>
            </a:r>
          </a:p>
          <a:p>
            <a:r>
              <a:rPr lang="en-US" dirty="0" smtClean="0"/>
              <a:t>Solution </a:t>
            </a:r>
          </a:p>
          <a:p>
            <a:r>
              <a:rPr lang="en-US" dirty="0" smtClean="0"/>
              <a:t>Check: is it a useful solution? Iterate as necessary.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83571"/>
            <a:ext cx="10972800" cy="1068387"/>
          </a:xfrm>
        </p:spPr>
        <p:txBody>
          <a:bodyPr/>
          <a:lstStyle/>
          <a:p>
            <a:r>
              <a:rPr lang="en-US" dirty="0" smtClean="0"/>
              <a:t>Let’s discuss this modeling question:</a:t>
            </a:r>
            <a:br>
              <a:rPr lang="en-US" dirty="0" smtClean="0"/>
            </a:br>
            <a:r>
              <a:rPr lang="en-US" dirty="0" smtClean="0"/>
              <a:t>How much toilet paper should I buy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6131A-7163-4F88-899D-0029DB0B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405"/>
            <a:ext cx="10515600" cy="1325563"/>
          </a:xfrm>
        </p:spPr>
        <p:txBody>
          <a:bodyPr>
            <a:normAutofit/>
          </a:bodyPr>
          <a:lstStyle/>
          <a:p>
            <a:r>
              <a:rPr lang="en-US" sz="3300" dirty="0"/>
              <a:t>How much toilet paper should I buy?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Answer:  It </a:t>
            </a:r>
            <a:r>
              <a:rPr lang="en-US" dirty="0"/>
              <a:t>depends on the CONTEXT.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8AF3F-2B2D-490F-A02A-C4E6F358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2152915"/>
            <a:ext cx="10233800" cy="4351338"/>
          </a:xfrm>
        </p:spPr>
        <p:txBody>
          <a:bodyPr/>
          <a:lstStyle/>
          <a:p>
            <a:r>
              <a:rPr lang="en-US" sz="2800" b="1" dirty="0"/>
              <a:t>Why am I buying toilet paper?  For whom?</a:t>
            </a:r>
          </a:p>
          <a:p>
            <a:r>
              <a:rPr lang="en-US" sz="2800" b="1" dirty="0"/>
              <a:t>Does it matter what kind of toilet paper I buy?</a:t>
            </a:r>
          </a:p>
          <a:p>
            <a:r>
              <a:rPr lang="en-US" sz="2800" b="1" dirty="0"/>
              <a:t>How much money do I have?</a:t>
            </a:r>
          </a:p>
          <a:p>
            <a:r>
              <a:rPr lang="en-US" sz="2800" b="1" dirty="0"/>
              <a:t>How much storage room do I have?</a:t>
            </a:r>
          </a:p>
          <a:p>
            <a:r>
              <a:rPr lang="en-US" sz="2800" b="1" dirty="0"/>
              <a:t>How much do I need?</a:t>
            </a:r>
          </a:p>
          <a:p>
            <a:r>
              <a:rPr lang="en-US" sz="2800" b="1" dirty="0"/>
              <a:t>How does the price change if I buy more?</a:t>
            </a:r>
          </a:p>
          <a:p>
            <a:r>
              <a:rPr lang="en-US" sz="2800" b="1" dirty="0"/>
              <a:t>Which is worse, to buy too little or too much?</a:t>
            </a:r>
          </a:p>
          <a:p>
            <a:r>
              <a:rPr lang="en-US" sz="2800" b="1" dirty="0"/>
              <a:t>Do I need a flexible answer that works for different situations</a:t>
            </a:r>
            <a:r>
              <a:rPr lang="en-US" b="1" dirty="0"/>
              <a:t>?</a:t>
            </a:r>
            <a:endParaRPr lang="en-US" dirty="0"/>
          </a:p>
        </p:txBody>
      </p:sp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E56EED-7A49-4CDD-AB77-5BA59CB7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820" y="3618796"/>
            <a:ext cx="2743199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65CFA0-98BB-4CA9-964F-D270E2F3411E}"/>
              </a:ext>
            </a:extLst>
          </p:cNvPr>
          <p:cNvSpPr txBox="1"/>
          <p:nvPr/>
        </p:nvSpPr>
        <p:spPr>
          <a:xfrm>
            <a:off x="6432331" y="64351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https://www.gettyimages.com/photos/funny-toilet-paper</a:t>
            </a:r>
          </a:p>
        </p:txBody>
      </p:sp>
      <p:pic>
        <p:nvPicPr>
          <p:cNvPr id="6" name="Picture 5" descr="A cat drinking water from a faucet&#10;&#10;Description automatically generated">
            <a:extLst>
              <a:ext uri="{FF2B5EF4-FFF2-40B4-BE49-F238E27FC236}">
                <a16:creationId xmlns:a16="http://schemas.microsoft.com/office/drawing/2014/main" id="{DD1EB387-45C2-4CC1-8F84-924BFF20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425" y="2129751"/>
            <a:ext cx="1847989" cy="12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7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 with a game.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44173"/>
            <a:ext cx="10972800" cy="3103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With your neighbors, come up with three places your students might work in the future.   (you have about 2 minutes)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Next, l will call on some groups to suggest a place.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Then I’ll share some ways that data science plays a role in that workplace.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0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44081"/>
            <a:ext cx="10972800" cy="1068387"/>
          </a:xfrm>
        </p:spPr>
        <p:txBody>
          <a:bodyPr/>
          <a:lstStyle/>
          <a:p>
            <a:r>
              <a:rPr lang="en-US" dirty="0" smtClean="0"/>
              <a:t>Simple model for toilet paper purchasing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632" y="1773619"/>
            <a:ext cx="10972800" cy="3103563"/>
          </a:xfrm>
        </p:spPr>
        <p:txBody>
          <a:bodyPr/>
          <a:lstStyle/>
          <a:p>
            <a:r>
              <a:rPr lang="en-US" b="1" dirty="0" smtClean="0"/>
              <a:t>Objective</a:t>
            </a:r>
            <a:r>
              <a:rPr lang="en-US" dirty="0" smtClean="0"/>
              <a:t> – not run out.</a:t>
            </a:r>
          </a:p>
          <a:p>
            <a:r>
              <a:rPr lang="en-US" b="1" dirty="0" smtClean="0"/>
              <a:t>Constraints</a:t>
            </a:r>
            <a:r>
              <a:rPr lang="en-US" dirty="0" smtClean="0"/>
              <a:t> – budget, space, time for shopping.</a:t>
            </a:r>
          </a:p>
          <a:p>
            <a:r>
              <a:rPr lang="en-US" b="1" dirty="0" smtClean="0"/>
              <a:t>Data</a:t>
            </a:r>
            <a:r>
              <a:rPr lang="en-US" dirty="0" smtClean="0"/>
              <a:t> – seems like we use about 1 roll every 5 days (unless grandkids are visiting in which case it is one roll per waking hour) and we go shopping once a week, pack I buy has 12 rolls.</a:t>
            </a:r>
          </a:p>
          <a:p>
            <a:r>
              <a:rPr lang="en-US" b="1" dirty="0" smtClean="0"/>
              <a:t>Model</a:t>
            </a:r>
            <a:r>
              <a:rPr lang="en-US" dirty="0" smtClean="0"/>
              <a:t> – 5 days/roll * 12 rolls/pack = 60 days/pack</a:t>
            </a:r>
            <a:br>
              <a:rPr lang="en-US" dirty="0" smtClean="0"/>
            </a:br>
            <a:r>
              <a:rPr lang="en-US" dirty="0" smtClean="0"/>
              <a:t>60 days/pack * 1 month / 30 days =  2 months/pack</a:t>
            </a:r>
          </a:p>
          <a:p>
            <a:r>
              <a:rPr lang="en-US" b="1" dirty="0" smtClean="0"/>
              <a:t>Solution</a:t>
            </a:r>
            <a:r>
              <a:rPr lang="en-US" dirty="0" smtClean="0"/>
              <a:t> - </a:t>
            </a:r>
            <a:r>
              <a:rPr lang="en-US" dirty="0"/>
              <a:t>buy </a:t>
            </a:r>
            <a:r>
              <a:rPr lang="en-US" dirty="0" smtClean="0"/>
              <a:t>1 pack every other month.  Keep </a:t>
            </a:r>
            <a:r>
              <a:rPr lang="en-US" dirty="0"/>
              <a:t>an </a:t>
            </a:r>
            <a:r>
              <a:rPr lang="en-US" dirty="0" smtClean="0"/>
              <a:t>extra pack as </a:t>
            </a:r>
            <a:r>
              <a:rPr lang="en-US" dirty="0"/>
              <a:t>backup at all </a:t>
            </a:r>
            <a:r>
              <a:rPr lang="en-US" dirty="0" smtClean="0"/>
              <a:t>times.    </a:t>
            </a:r>
            <a:r>
              <a:rPr lang="en-US" b="1" dirty="0" smtClean="0"/>
              <a:t>Test/Check:</a:t>
            </a:r>
            <a:r>
              <a:rPr lang="en-US" dirty="0" smtClean="0"/>
              <a:t> is it a useful solution?</a:t>
            </a:r>
            <a:endParaRPr lang="en-US" dirty="0"/>
          </a:p>
        </p:txBody>
      </p:sp>
      <p:pic>
        <p:nvPicPr>
          <p:cNvPr id="4" name="Picture 3" descr="A cat drinking water from a faucet&#10;&#10;Description automatically generated">
            <a:extLst>
              <a:ext uri="{FF2B5EF4-FFF2-40B4-BE49-F238E27FC236}">
                <a16:creationId xmlns:a16="http://schemas.microsoft.com/office/drawing/2014/main" id="{DD1EB387-45C2-4CC1-8F84-924BFF20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443" y="1712468"/>
            <a:ext cx="1847989" cy="12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7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8663"/>
            <a:ext cx="10972800" cy="1068387"/>
          </a:xfrm>
        </p:spPr>
        <p:txBody>
          <a:bodyPr/>
          <a:lstStyle/>
          <a:p>
            <a:r>
              <a:rPr lang="en-US" dirty="0" smtClean="0"/>
              <a:t>Modeling question:</a:t>
            </a:r>
            <a:br>
              <a:rPr lang="en-US" dirty="0" smtClean="0"/>
            </a:br>
            <a:r>
              <a:rPr lang="en-US" dirty="0" smtClean="0"/>
              <a:t>How much toilet paper should I buy?</a:t>
            </a:r>
            <a:br>
              <a:rPr lang="en-US" dirty="0" smtClean="0"/>
            </a:br>
            <a:r>
              <a:rPr lang="en-US" dirty="0" smtClean="0"/>
              <a:t>Key point:  it depends on who the answer serves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58" y="2767367"/>
            <a:ext cx="11332041" cy="3103563"/>
          </a:xfrm>
        </p:spPr>
        <p:txBody>
          <a:bodyPr/>
          <a:lstStyle/>
          <a:p>
            <a:r>
              <a:rPr lang="en-US" dirty="0" smtClean="0"/>
              <a:t>Who will use the answer?  For what purpose?</a:t>
            </a:r>
          </a:p>
          <a:p>
            <a:r>
              <a:rPr lang="en-US" dirty="0" smtClean="0"/>
              <a:t>How general does the solution have to be?  </a:t>
            </a:r>
            <a:br>
              <a:rPr lang="en-US" dirty="0" smtClean="0"/>
            </a:br>
            <a:r>
              <a:rPr lang="en-US" dirty="0" smtClean="0"/>
              <a:t>Are you answering for 1 client/person or creating a recommendation system that can work for anyone?</a:t>
            </a:r>
          </a:p>
          <a:p>
            <a:r>
              <a:rPr lang="en-US" dirty="0" smtClean="0"/>
              <a:t>How certain is this answer?    We expect 80 guests +/- 5 guests.</a:t>
            </a:r>
          </a:p>
          <a:p>
            <a:r>
              <a:rPr lang="en-US" dirty="0" smtClean="0"/>
              <a:t>Is the answer a range?             I sleep 7-10 hours a night.</a:t>
            </a:r>
          </a:p>
          <a:p>
            <a:r>
              <a:rPr lang="en-US" b="1" dirty="0" smtClean="0"/>
              <a:t>Is this kind of modeling part of data science?  Short answer:  yes.</a:t>
            </a:r>
            <a:endParaRPr lang="en-US" b="1" dirty="0"/>
          </a:p>
        </p:txBody>
      </p:sp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E56EED-7A49-4CDD-AB77-5BA59CB7B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273" y="3080904"/>
            <a:ext cx="2225386" cy="14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workplace, there’s always a client (or multiple stakeholders) and objective(s)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answer might be a range of numbers</a:t>
            </a:r>
          </a:p>
          <a:p>
            <a:r>
              <a:rPr lang="en-US" dirty="0" smtClean="0"/>
              <a:t>The answer might have uncertainty (uncertainty quantification is a huge field)</a:t>
            </a:r>
          </a:p>
          <a:p>
            <a:r>
              <a:rPr lang="en-US" dirty="0" smtClean="0"/>
              <a:t>The answer might need to be flexible – circumstances change</a:t>
            </a:r>
          </a:p>
          <a:p>
            <a:r>
              <a:rPr lang="en-US" dirty="0" smtClean="0"/>
              <a:t>Modular solutions might have re-useable parts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9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110407"/>
            <a:ext cx="10972800" cy="1068387"/>
          </a:xfrm>
        </p:spPr>
        <p:txBody>
          <a:bodyPr/>
          <a:lstStyle/>
          <a:p>
            <a:r>
              <a:rPr lang="en-US" dirty="0" smtClean="0"/>
              <a:t>Now let’s consider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mathematical and statistical modeling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data 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artificial intelligence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0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8588" y="635329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Royalty-free </a:t>
            </a:r>
            <a:r>
              <a:rPr lang="en-US" dirty="0">
                <a:hlinkClick r:id="rId2"/>
              </a:rPr>
              <a:t>stock vector</a:t>
            </a:r>
            <a:r>
              <a:rPr lang="en-US" dirty="0"/>
              <a:t> ID: </a:t>
            </a:r>
            <a:r>
              <a:rPr lang="en-US" dirty="0">
                <a:hlinkClick r:id="rId3"/>
              </a:rPr>
              <a:t>422456077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429" r="6004" b="7818"/>
          <a:stretch/>
        </p:blipFill>
        <p:spPr>
          <a:xfrm>
            <a:off x="2046894" y="625376"/>
            <a:ext cx="6583680" cy="574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090672" y="1454766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Science</a:t>
            </a:r>
          </a:p>
          <a:p>
            <a:pPr algn="ctr"/>
            <a:r>
              <a:rPr lang="en-US" sz="4000" dirty="0" smtClean="0"/>
              <a:t>turns info into insight</a:t>
            </a:r>
          </a:p>
        </p:txBody>
      </p:sp>
    </p:spTree>
    <p:extLst>
      <p:ext uri="{BB962C8B-B14F-4D97-AF65-F5344CB8AC3E}">
        <p14:creationId xmlns:p14="http://schemas.microsoft.com/office/powerpoint/2010/main" val="213388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8588" y="635329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Royalty-free </a:t>
            </a:r>
            <a:r>
              <a:rPr lang="en-US" dirty="0">
                <a:hlinkClick r:id="rId2"/>
              </a:rPr>
              <a:t>stock vector</a:t>
            </a:r>
            <a:r>
              <a:rPr lang="en-US" dirty="0"/>
              <a:t> ID: </a:t>
            </a:r>
            <a:r>
              <a:rPr lang="en-US" dirty="0">
                <a:hlinkClick r:id="rId3"/>
              </a:rPr>
              <a:t>422456077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429" r="6004" b="7818"/>
          <a:stretch/>
        </p:blipFill>
        <p:spPr>
          <a:xfrm>
            <a:off x="2046894" y="639890"/>
            <a:ext cx="6583680" cy="574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090672" y="1454766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Science</a:t>
            </a:r>
          </a:p>
          <a:p>
            <a:pPr algn="ctr"/>
            <a:r>
              <a:rPr lang="en-US" sz="4000" dirty="0" smtClean="0"/>
              <a:t>turns info into insight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1993392" y="3412684"/>
            <a:ext cx="235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words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867649" y="4605787"/>
            <a:ext cx="235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images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6419412" y="3420349"/>
            <a:ext cx="235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sounds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6419412" y="5072839"/>
            <a:ext cx="2673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</a:t>
            </a:r>
            <a:r>
              <a:rPr lang="en-US" sz="4000" dirty="0" smtClean="0"/>
              <a:t>ensor data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523608" y="4251844"/>
            <a:ext cx="2350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numbers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8630574" y="4223478"/>
            <a:ext cx="2978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smells/tastes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187952" y="649862"/>
            <a:ext cx="10972800" cy="1068387"/>
          </a:xfrm>
        </p:spPr>
        <p:txBody>
          <a:bodyPr/>
          <a:lstStyle/>
          <a:p>
            <a:r>
              <a:rPr lang="en-US" dirty="0" smtClean="0"/>
              <a:t>Many kinds of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8588" y="635329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Royalty-free </a:t>
            </a:r>
            <a:r>
              <a:rPr lang="en-US" dirty="0">
                <a:hlinkClick r:id="rId2"/>
              </a:rPr>
              <a:t>stock vector</a:t>
            </a:r>
            <a:r>
              <a:rPr lang="en-US" dirty="0"/>
              <a:t> ID: </a:t>
            </a:r>
            <a:r>
              <a:rPr lang="en-US" dirty="0">
                <a:hlinkClick r:id="rId3"/>
              </a:rPr>
              <a:t>422456077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429" r="6004" b="7818"/>
          <a:stretch/>
        </p:blipFill>
        <p:spPr>
          <a:xfrm>
            <a:off x="2046894" y="650731"/>
            <a:ext cx="6583680" cy="574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090672" y="1454766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Science</a:t>
            </a:r>
          </a:p>
          <a:p>
            <a:pPr algn="ctr"/>
            <a:r>
              <a:rPr lang="en-US" sz="4000" dirty="0" smtClean="0"/>
              <a:t>turns info into insight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212397" y="3822197"/>
            <a:ext cx="346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Math Modeling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605272" y="5205614"/>
            <a:ext cx="3278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Operations Research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038706" y="3333790"/>
            <a:ext cx="497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Artificial Intelligence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7957886" y="4957526"/>
            <a:ext cx="4861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Natural Language </a:t>
            </a:r>
            <a:r>
              <a:rPr lang="en-US" sz="3200" dirty="0"/>
              <a:t>P</a:t>
            </a:r>
            <a:r>
              <a:rPr lang="en-US" sz="3200" dirty="0" smtClean="0"/>
              <a:t>rocessing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488348" y="3306153"/>
            <a:ext cx="2350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Statistics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5843475" y="4145658"/>
            <a:ext cx="6348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cleaning and wrangling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187952" y="649862"/>
            <a:ext cx="10972800" cy="1068387"/>
          </a:xfrm>
        </p:spPr>
        <p:txBody>
          <a:bodyPr/>
          <a:lstStyle/>
          <a:p>
            <a:r>
              <a:rPr lang="en-US" dirty="0" smtClean="0"/>
              <a:t>Many approaches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1190796" y="5539601"/>
            <a:ext cx="41479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Data (</a:t>
            </a:r>
            <a:r>
              <a:rPr lang="en-US" sz="3200" dirty="0" err="1" smtClean="0"/>
              <a:t>viz</a:t>
            </a:r>
            <a:r>
              <a:rPr lang="en-US" sz="3200" dirty="0" smtClean="0"/>
              <a:t>) communication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44905" y="4642532"/>
            <a:ext cx="35144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1270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8588" y="635329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Royalty-free </a:t>
            </a:r>
            <a:r>
              <a:rPr lang="en-US" dirty="0">
                <a:hlinkClick r:id="rId2"/>
              </a:rPr>
              <a:t>stock vector</a:t>
            </a:r>
            <a:r>
              <a:rPr lang="en-US" dirty="0"/>
              <a:t> ID: </a:t>
            </a:r>
            <a:r>
              <a:rPr lang="en-US" dirty="0">
                <a:hlinkClick r:id="rId3"/>
              </a:rPr>
              <a:t>422456077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429" r="6004" b="7818"/>
          <a:stretch/>
        </p:blipFill>
        <p:spPr>
          <a:xfrm>
            <a:off x="2046894" y="679759"/>
            <a:ext cx="6583680" cy="574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090672" y="1454766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Science</a:t>
            </a:r>
          </a:p>
          <a:p>
            <a:pPr algn="ctr"/>
            <a:r>
              <a:rPr lang="en-US" sz="4000" dirty="0" smtClean="0"/>
              <a:t>turns info into insight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2376" y="4123818"/>
            <a:ext cx="34655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Python and notebooks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5915795" y="5149350"/>
            <a:ext cx="327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KNIME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292242" y="3098286"/>
            <a:ext cx="49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SAS/JMP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112534" y="5515468"/>
            <a:ext cx="206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SQL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424677" y="3274040"/>
            <a:ext cx="351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 and </a:t>
            </a:r>
            <a:r>
              <a:rPr lang="en-US" sz="4000" dirty="0" err="1" smtClean="0"/>
              <a:t>RStudio</a:t>
            </a:r>
            <a:endParaRPr lang="en-US" sz="4000" dirty="0" smtClean="0"/>
          </a:p>
        </p:txBody>
      </p:sp>
      <p:sp>
        <p:nvSpPr>
          <p:cNvPr id="12" name="TextBox 11"/>
          <p:cNvSpPr txBox="1"/>
          <p:nvPr/>
        </p:nvSpPr>
        <p:spPr>
          <a:xfrm flipH="1">
            <a:off x="7292242" y="4258512"/>
            <a:ext cx="414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Kubernetes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92331" y="703903"/>
            <a:ext cx="10972800" cy="1068387"/>
          </a:xfrm>
        </p:spPr>
        <p:txBody>
          <a:bodyPr/>
          <a:lstStyle/>
          <a:p>
            <a:r>
              <a:rPr lang="en-US" dirty="0" smtClean="0"/>
              <a:t>Many tools</a:t>
            </a:r>
            <a:br>
              <a:rPr lang="en-US" dirty="0" smtClean="0"/>
            </a:br>
            <a:r>
              <a:rPr lang="en-US" sz="2800" dirty="0" smtClean="0"/>
              <a:t>(these are examples)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8807747" y="5093314"/>
            <a:ext cx="327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Tableau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652807" y="3435549"/>
            <a:ext cx="327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Power BI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149541" y="5558408"/>
            <a:ext cx="2069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91554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58588" y="6353294"/>
            <a:ext cx="3925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Royalty-free </a:t>
            </a:r>
            <a:r>
              <a:rPr lang="en-US" dirty="0">
                <a:hlinkClick r:id="rId2"/>
              </a:rPr>
              <a:t>stock vector</a:t>
            </a:r>
            <a:r>
              <a:rPr lang="en-US" dirty="0"/>
              <a:t> ID: </a:t>
            </a:r>
            <a:r>
              <a:rPr lang="en-US" dirty="0">
                <a:hlinkClick r:id="rId3"/>
              </a:rPr>
              <a:t>422456077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7429" r="6004" b="7818"/>
          <a:stretch/>
        </p:blipFill>
        <p:spPr>
          <a:xfrm>
            <a:off x="2046894" y="665245"/>
            <a:ext cx="6583680" cy="5742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090672" y="1454766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Science</a:t>
            </a:r>
          </a:p>
          <a:p>
            <a:pPr algn="ctr"/>
            <a:r>
              <a:rPr lang="en-US" sz="4000" dirty="0" smtClean="0"/>
              <a:t>turns info into insight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2376" y="4123818"/>
            <a:ext cx="3465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Cybersecurity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7133045" y="5534895"/>
            <a:ext cx="469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Business intelligence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7292242" y="3098286"/>
            <a:ext cx="4971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analyst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199082" y="5161525"/>
            <a:ext cx="30561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Clinical trials</a:t>
            </a:r>
          </a:p>
          <a:p>
            <a:pPr algn="ctr"/>
            <a:r>
              <a:rPr lang="en-US" sz="4000" dirty="0" smtClean="0"/>
              <a:t>Data support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424677" y="3274040"/>
            <a:ext cx="351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scientist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347578" y="4778225"/>
            <a:ext cx="5916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Marketing/Communication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92331" y="703903"/>
            <a:ext cx="10972800" cy="1068387"/>
          </a:xfrm>
        </p:spPr>
        <p:txBody>
          <a:bodyPr/>
          <a:lstStyle/>
          <a:p>
            <a:r>
              <a:rPr lang="en-US" dirty="0" smtClean="0"/>
              <a:t>Many job titles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5822037" y="3783456"/>
            <a:ext cx="327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169052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634" y="3022600"/>
            <a:ext cx="2064731" cy="3103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14875" cy="670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923" y="0"/>
            <a:ext cx="4619625" cy="6657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278" y="0"/>
            <a:ext cx="4562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0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message: </a:t>
            </a:r>
            <a:br>
              <a:rPr lang="en-US" dirty="0" smtClean="0"/>
            </a:br>
            <a:r>
              <a:rPr lang="en-US" dirty="0" smtClean="0"/>
              <a:t>Every workplace has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employers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432665"/>
            <a:ext cx="10972800" cy="3103563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echnical and people skills</a:t>
            </a:r>
          </a:p>
          <a:p>
            <a:r>
              <a:rPr lang="en-US" dirty="0" smtClean="0"/>
              <a:t>T-shaped applicants (breadth and depth)</a:t>
            </a:r>
          </a:p>
          <a:p>
            <a:r>
              <a:rPr lang="en-US" dirty="0" smtClean="0"/>
              <a:t>Experiences in addition to coursework</a:t>
            </a:r>
          </a:p>
          <a:p>
            <a:r>
              <a:rPr lang="en-US" dirty="0" smtClean="0"/>
              <a:t>Being able to explain how you as an individual have brought value to a team and organization</a:t>
            </a:r>
          </a:p>
          <a:p>
            <a:r>
              <a:rPr lang="en-US" dirty="0" smtClean="0"/>
              <a:t>NOT everything on the wish list in the job ad (but some things with evidence to back it up)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1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902589"/>
            <a:ext cx="10972800" cy="1068387"/>
          </a:xfrm>
        </p:spPr>
        <p:txBody>
          <a:bodyPr/>
          <a:lstStyle/>
          <a:p>
            <a:r>
              <a:rPr lang="en-US" dirty="0" smtClean="0"/>
              <a:t>Let’s dig a little more into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mathematical and statistical modeling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science </a:t>
            </a:r>
            <a:br>
              <a:rPr lang="en-US" dirty="0" smtClean="0"/>
            </a:br>
            <a:r>
              <a:rPr lang="en-US" dirty="0" smtClean="0">
                <a:solidFill>
                  <a:schemeClr val="tx1"/>
                </a:solidFill>
              </a:rPr>
              <a:t>artificial intelligence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 of when you hear the words “Artificial </a:t>
            </a:r>
            <a:r>
              <a:rPr lang="en-US" dirty="0" smtClean="0"/>
              <a:t>Intelligence (AI)”?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5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 of when you hear the words “Artificial </a:t>
            </a:r>
            <a:r>
              <a:rPr lang="en-US" dirty="0" smtClean="0"/>
              <a:t>Intelligence (AI)”?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200400" y="2202872"/>
            <a:ext cx="1440873" cy="1510146"/>
          </a:xfrm>
          <a:prstGeom prst="straightConnector1">
            <a:avLst/>
          </a:prstGeom>
          <a:ln>
            <a:solidFill>
              <a:srgbClr val="008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283659" y="3947390"/>
            <a:ext cx="351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computer</a:t>
            </a:r>
          </a:p>
          <a:p>
            <a:pPr algn="ctr"/>
            <a:r>
              <a:rPr lang="en-US" sz="4000" dirty="0"/>
              <a:t>r</a:t>
            </a:r>
            <a:r>
              <a:rPr lang="en-US" sz="4000" dirty="0" smtClean="0"/>
              <a:t>obot?</a:t>
            </a:r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ech</a:t>
            </a:r>
            <a:r>
              <a:rPr lang="en-US" sz="4000" dirty="0" smtClean="0"/>
              <a:t>?</a:t>
            </a:r>
          </a:p>
          <a:p>
            <a:pPr algn="ctr"/>
            <a:r>
              <a:rPr lang="en-US" sz="4000" dirty="0"/>
              <a:t>m</a:t>
            </a:r>
            <a:r>
              <a:rPr lang="en-US" sz="4000" dirty="0" smtClean="0"/>
              <a:t>achine?</a:t>
            </a:r>
            <a:endParaRPr lang="en-US" sz="40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8" y="2374726"/>
            <a:ext cx="1887196" cy="1572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76102"/>
            <a:ext cx="1388915" cy="12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1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think of when you hear the words “Artificial </a:t>
            </a:r>
            <a:r>
              <a:rPr lang="en-US" dirty="0" smtClean="0"/>
              <a:t>Intelligence (AI)”?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200400" y="2202872"/>
            <a:ext cx="1440873" cy="1510146"/>
          </a:xfrm>
          <a:prstGeom prst="straightConnector1">
            <a:avLst/>
          </a:prstGeom>
          <a:ln>
            <a:solidFill>
              <a:srgbClr val="008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6913419" y="2271995"/>
            <a:ext cx="1884218" cy="1510146"/>
          </a:xfrm>
          <a:prstGeom prst="straightConnector1">
            <a:avLst/>
          </a:prstGeom>
          <a:ln>
            <a:solidFill>
              <a:srgbClr val="008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283659" y="3947390"/>
            <a:ext cx="351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computer</a:t>
            </a:r>
          </a:p>
          <a:p>
            <a:pPr algn="ctr"/>
            <a:r>
              <a:rPr lang="en-US" sz="4000" dirty="0"/>
              <a:t>r</a:t>
            </a:r>
            <a:r>
              <a:rPr lang="en-US" sz="4000" dirty="0" smtClean="0"/>
              <a:t>obot?</a:t>
            </a:r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ech</a:t>
            </a:r>
            <a:r>
              <a:rPr lang="en-US" sz="4000" dirty="0" smtClean="0"/>
              <a:t>?</a:t>
            </a:r>
          </a:p>
          <a:p>
            <a:pPr algn="ctr"/>
            <a:r>
              <a:rPr lang="en-US" sz="4000" dirty="0"/>
              <a:t>m</a:t>
            </a:r>
            <a:r>
              <a:rPr lang="en-US" sz="4000" dirty="0" smtClean="0"/>
              <a:t>achine?</a:t>
            </a:r>
            <a:endParaRPr lang="en-US" sz="4000" dirty="0" smtClean="0"/>
          </a:p>
        </p:txBody>
      </p:sp>
      <p:sp>
        <p:nvSpPr>
          <p:cNvPr id="10" name="TextBox 9"/>
          <p:cNvSpPr txBox="1"/>
          <p:nvPr/>
        </p:nvSpPr>
        <p:spPr>
          <a:xfrm flipH="1">
            <a:off x="7259781" y="3947389"/>
            <a:ext cx="4932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algorithm/data</a:t>
            </a:r>
            <a:endParaRPr lang="en-US" sz="4000" dirty="0" smtClean="0"/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raining/testing</a:t>
            </a:r>
            <a:endParaRPr lang="en-US" sz="4000" dirty="0" smtClean="0"/>
          </a:p>
          <a:p>
            <a:pPr algn="ctr"/>
            <a:r>
              <a:rPr lang="en-US" sz="4000" dirty="0" smtClean="0"/>
              <a:t>“learning” / adapting</a:t>
            </a:r>
          </a:p>
          <a:p>
            <a:pPr algn="ctr"/>
            <a:r>
              <a:rPr lang="en-US" sz="4000" dirty="0" smtClean="0"/>
              <a:t>interacting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8" y="2374726"/>
            <a:ext cx="1887196" cy="1572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76102"/>
            <a:ext cx="1388915" cy="128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are the human roles in</a:t>
            </a:r>
            <a:br>
              <a:rPr lang="en-US" dirty="0" smtClean="0"/>
            </a:br>
            <a:r>
              <a:rPr lang="en-US" dirty="0" smtClean="0"/>
              <a:t>“Artificial Intelligence (AI)”?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200400" y="2202872"/>
            <a:ext cx="1440873" cy="1510146"/>
          </a:xfrm>
          <a:prstGeom prst="straightConnector1">
            <a:avLst/>
          </a:prstGeom>
          <a:ln>
            <a:solidFill>
              <a:srgbClr val="008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6913419" y="2271995"/>
            <a:ext cx="1884218" cy="1510146"/>
          </a:xfrm>
          <a:prstGeom prst="straightConnector1">
            <a:avLst/>
          </a:prstGeom>
          <a:ln>
            <a:solidFill>
              <a:srgbClr val="00847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flipH="1">
            <a:off x="1283659" y="3947390"/>
            <a:ext cx="35143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computer</a:t>
            </a:r>
          </a:p>
          <a:p>
            <a:pPr algn="ctr"/>
            <a:r>
              <a:rPr lang="en-US" sz="4000" dirty="0"/>
              <a:t>r</a:t>
            </a:r>
            <a:r>
              <a:rPr lang="en-US" sz="4000" dirty="0" smtClean="0"/>
              <a:t>obot?</a:t>
            </a:r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ech</a:t>
            </a:r>
            <a:r>
              <a:rPr lang="en-US" sz="4000" dirty="0" smtClean="0"/>
              <a:t>?</a:t>
            </a:r>
          </a:p>
          <a:p>
            <a:pPr algn="ctr"/>
            <a:r>
              <a:rPr lang="en-US" sz="4000" dirty="0"/>
              <a:t>m</a:t>
            </a:r>
            <a:r>
              <a:rPr lang="en-US" sz="4000" dirty="0" smtClean="0"/>
              <a:t>achine?</a:t>
            </a:r>
            <a:endParaRPr lang="en-US" sz="4000" dirty="0" smtClean="0"/>
          </a:p>
        </p:txBody>
      </p:sp>
      <p:sp>
        <p:nvSpPr>
          <p:cNvPr id="10" name="TextBox 9"/>
          <p:cNvSpPr txBox="1"/>
          <p:nvPr/>
        </p:nvSpPr>
        <p:spPr>
          <a:xfrm flipH="1">
            <a:off x="7259781" y="3947389"/>
            <a:ext cx="4932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algorithm/data</a:t>
            </a:r>
            <a:endParaRPr lang="en-US" sz="4000" dirty="0" smtClean="0"/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raining/testing</a:t>
            </a:r>
            <a:endParaRPr lang="en-US" sz="4000" dirty="0" smtClean="0"/>
          </a:p>
          <a:p>
            <a:pPr algn="ctr"/>
            <a:r>
              <a:rPr lang="en-US" sz="4000" dirty="0" smtClean="0"/>
              <a:t>“learning” / adapting</a:t>
            </a:r>
          </a:p>
          <a:p>
            <a:pPr algn="ctr"/>
            <a:r>
              <a:rPr lang="en-US" sz="4000" dirty="0" smtClean="0"/>
              <a:t>interacting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18" y="2374726"/>
            <a:ext cx="1887196" cy="1572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76102"/>
            <a:ext cx="1388915" cy="12879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537" y="4916886"/>
            <a:ext cx="2239910" cy="155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Humans are more involved in AI than many realize.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3399" r="8503"/>
          <a:stretch/>
        </p:blipFill>
        <p:spPr>
          <a:xfrm>
            <a:off x="343695" y="2613015"/>
            <a:ext cx="7145957" cy="221845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8674" y="522615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https://www.theverge.com/features/23764584/ai-artificial-intelligence-data-notation-labor-scale-surge-remotasks-openai-chatbots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7259781" y="3947389"/>
            <a:ext cx="49322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algorithm/data</a:t>
            </a:r>
            <a:endParaRPr lang="en-US" sz="4000" dirty="0" smtClean="0"/>
          </a:p>
          <a:p>
            <a:pPr algn="ctr"/>
            <a:r>
              <a:rPr lang="en-US" sz="4000" dirty="0"/>
              <a:t>t</a:t>
            </a:r>
            <a:r>
              <a:rPr lang="en-US" sz="4000" dirty="0" smtClean="0"/>
              <a:t>raining/testing</a:t>
            </a:r>
            <a:endParaRPr lang="en-US" sz="4000" dirty="0" smtClean="0"/>
          </a:p>
          <a:p>
            <a:pPr algn="ctr"/>
            <a:r>
              <a:rPr lang="en-US" sz="4000" dirty="0" smtClean="0"/>
              <a:t>“learning” / adapting</a:t>
            </a:r>
          </a:p>
          <a:p>
            <a:pPr algn="ctr"/>
            <a:r>
              <a:rPr lang="en-US" sz="4000" dirty="0" smtClean="0"/>
              <a:t>interacting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8431761" y="2193648"/>
            <a:ext cx="3048000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Large language models like </a:t>
            </a:r>
            <a:r>
              <a:rPr lang="en-US" dirty="0" smtClean="0"/>
              <a:t>Chat-GPT, </a:t>
            </a:r>
            <a:r>
              <a:rPr lang="en-US" dirty="0" smtClean="0"/>
              <a:t>i</a:t>
            </a:r>
            <a:r>
              <a:rPr lang="en-US" dirty="0" smtClean="0"/>
              <a:t>mage </a:t>
            </a:r>
            <a:r>
              <a:rPr lang="en-US" dirty="0" smtClean="0"/>
              <a:t>detection, pattern recognition, translation and other </a:t>
            </a:r>
            <a:r>
              <a:rPr lang="en-US" dirty="0" smtClean="0"/>
              <a:t>algorithms require large correctly labeled datasets.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work involves human-machine teaming.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168" y="1745508"/>
            <a:ext cx="2748471" cy="19088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3224" y="4267185"/>
            <a:ext cx="114306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 smtClean="0"/>
              <a:t>what extent and when should AI mimic ways humans solve problems and interact?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Will AI create ways of doing things more cheaply in ways that humans will accept/use</a:t>
            </a:r>
            <a:r>
              <a:rPr lang="en-US" sz="2400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policies or laws could help prevent harm in the creation and use of AI?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is the problem that the creators of AI are trying to solve?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Who will be well-served by the answers that AI delivers?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What will be the human “AI durable” jobs of the future?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89373" y="3897853"/>
            <a:ext cx="5838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QUESTIONS YOU MIGHT </a:t>
            </a:r>
            <a:r>
              <a:rPr lang="en-US" b="1" dirty="0" smtClean="0"/>
              <a:t>CONSIDER WITH YOUR STUDENTS: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0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89131"/>
            <a:ext cx="10972800" cy="1068387"/>
          </a:xfrm>
        </p:spPr>
        <p:txBody>
          <a:bodyPr/>
          <a:lstStyle/>
          <a:p>
            <a:r>
              <a:rPr lang="en-US" dirty="0" smtClean="0"/>
              <a:t>There has been a lot of buzz about AI</a:t>
            </a:r>
            <a:br>
              <a:rPr lang="en-US" dirty="0" smtClean="0"/>
            </a:br>
            <a:r>
              <a:rPr lang="en-US" dirty="0" smtClean="0"/>
              <a:t>with the recent Chat-GPT release.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“Powered by AI” – means many things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00" r="-1461" b="45155"/>
          <a:stretch/>
        </p:blipFill>
        <p:spPr>
          <a:xfrm>
            <a:off x="561043" y="2932801"/>
            <a:ext cx="11453527" cy="1634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6131" y="6387329"/>
            <a:ext cx="493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https://blog.duolingo.com/ai-improves-education/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3" y="2131563"/>
            <a:ext cx="1847850" cy="6381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606272" y="34564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41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and more, workplaces…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collect </a:t>
            </a:r>
            <a:r>
              <a:rPr lang="en-US" dirty="0"/>
              <a:t>the data they need to gain insight.</a:t>
            </a:r>
          </a:p>
          <a:p>
            <a:r>
              <a:rPr lang="en-US" dirty="0" smtClean="0"/>
              <a:t>Hire people </a:t>
            </a:r>
            <a:r>
              <a:rPr lang="en-US" dirty="0"/>
              <a:t>who </a:t>
            </a:r>
            <a:r>
              <a:rPr lang="en-US" dirty="0" smtClean="0"/>
              <a:t>use </a:t>
            </a:r>
            <a:r>
              <a:rPr lang="en-US" dirty="0"/>
              <a:t>data to make predictions or decisions.</a:t>
            </a:r>
          </a:p>
          <a:p>
            <a:r>
              <a:rPr lang="en-US" dirty="0" smtClean="0"/>
              <a:t>Need to manage </a:t>
            </a:r>
            <a:r>
              <a:rPr lang="en-US" dirty="0"/>
              <a:t>their </a:t>
            </a:r>
            <a:r>
              <a:rPr lang="en-US" dirty="0" smtClean="0"/>
              <a:t>data (organization, security, privacy).</a:t>
            </a:r>
            <a:endParaRPr lang="en-US" dirty="0"/>
          </a:p>
          <a:p>
            <a:r>
              <a:rPr lang="en-US" dirty="0" smtClean="0"/>
              <a:t>Consider sharing their </a:t>
            </a:r>
            <a:r>
              <a:rPr lang="en-US" dirty="0"/>
              <a:t>data </a:t>
            </a:r>
            <a:r>
              <a:rPr lang="en-US" dirty="0" smtClean="0"/>
              <a:t>so it can be </a:t>
            </a:r>
            <a:r>
              <a:rPr lang="en-US" dirty="0"/>
              <a:t>more useful.</a:t>
            </a:r>
          </a:p>
          <a:p>
            <a:r>
              <a:rPr lang="en-US" dirty="0" smtClean="0"/>
              <a:t>Incorporate </a:t>
            </a:r>
            <a:r>
              <a:rPr lang="en-US" dirty="0"/>
              <a:t>the use of data into their budget and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1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“Powered by AI” – means many things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200" r="-1461" b="45155"/>
          <a:stretch/>
        </p:blipFill>
        <p:spPr>
          <a:xfrm>
            <a:off x="561043" y="2932801"/>
            <a:ext cx="11453527" cy="1634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6131" y="6387329"/>
            <a:ext cx="493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https://blog.duolingo.com/ai-improves-education/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4567380"/>
            <a:ext cx="913447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43" y="2131563"/>
            <a:ext cx="1847850" cy="6381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606272" y="34564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standards point to concerns about AI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976131" y="6387329"/>
            <a:ext cx="4933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https://blog.duolingo.com/ai-improves-education/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801" y="1968500"/>
            <a:ext cx="913447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3" y="2131563"/>
            <a:ext cx="1847850" cy="6381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3606272" y="345643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E8AF3F-2B2D-490F-A02A-C4E6F3588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449828"/>
            <a:ext cx="11299676" cy="4351338"/>
          </a:xfrm>
        </p:spPr>
        <p:txBody>
          <a:bodyPr/>
          <a:lstStyle/>
          <a:p>
            <a:r>
              <a:rPr lang="en-US" sz="2800" b="1" dirty="0" smtClean="0"/>
              <a:t>Accountability – can you challenge results?  Who is responsible for failures?</a:t>
            </a:r>
          </a:p>
          <a:p>
            <a:r>
              <a:rPr lang="en-US" sz="2800" b="1" dirty="0" smtClean="0"/>
              <a:t>Transparency – do you know what data were used and how?</a:t>
            </a:r>
          </a:p>
          <a:p>
            <a:r>
              <a:rPr lang="en-US" sz="2800" b="1" dirty="0" smtClean="0"/>
              <a:t>Fairness – who does the solution serve? </a:t>
            </a:r>
            <a:r>
              <a:rPr lang="en-US" sz="2800" b="1" dirty="0"/>
              <a:t> w</a:t>
            </a:r>
            <a:r>
              <a:rPr lang="en-US" sz="2800" b="1" dirty="0" smtClean="0"/>
              <a:t>ho generated the data?</a:t>
            </a:r>
          </a:p>
          <a:p>
            <a:r>
              <a:rPr lang="en-US" sz="2800" b="1" dirty="0" smtClean="0"/>
              <a:t>Privacy – who owns and has access to the data and results?</a:t>
            </a:r>
          </a:p>
          <a:p>
            <a:r>
              <a:rPr lang="en-US" sz="2800" b="1" dirty="0" smtClean="0"/>
              <a:t>Security – are the data and results safe from leaks and hacks?</a:t>
            </a:r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sz="2800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8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</a:t>
            </a:r>
            <a:r>
              <a:rPr lang="en-US" dirty="0" smtClean="0"/>
              <a:t>et’s </a:t>
            </a:r>
            <a:r>
              <a:rPr lang="en-US" dirty="0" smtClean="0"/>
              <a:t>compare the models of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2199640"/>
            <a:ext cx="6138672" cy="3103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Traditional Math / Stats modeling</a:t>
            </a:r>
          </a:p>
          <a:p>
            <a:r>
              <a:rPr lang="en-US" sz="2800" dirty="0" smtClean="0"/>
              <a:t>Formulate question/hypothesis</a:t>
            </a:r>
          </a:p>
          <a:p>
            <a:r>
              <a:rPr lang="en-US" sz="2800" dirty="0" smtClean="0"/>
              <a:t>Gather data relevant to the problem</a:t>
            </a:r>
          </a:p>
          <a:p>
            <a:r>
              <a:rPr lang="en-US" sz="2800" dirty="0" smtClean="0"/>
              <a:t>Build model, generate solution</a:t>
            </a:r>
          </a:p>
          <a:p>
            <a:r>
              <a:rPr lang="en-US" sz="2800" dirty="0" smtClean="0"/>
              <a:t>Test model and iterate</a:t>
            </a:r>
          </a:p>
          <a:p>
            <a:r>
              <a:rPr lang="en-US" sz="2800" dirty="0" smtClean="0"/>
              <a:t>Communicate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2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6" y="900113"/>
            <a:ext cx="11582400" cy="1068387"/>
          </a:xfrm>
        </p:spPr>
        <p:txBody>
          <a:bodyPr/>
          <a:lstStyle/>
          <a:p>
            <a:r>
              <a:rPr lang="en-US" dirty="0" smtClean="0"/>
              <a:t>Data science is big </a:t>
            </a:r>
            <a:r>
              <a:rPr lang="en-US" dirty="0" smtClean="0"/>
              <a:t>umbrella that can include traditional modeling, but sometimes is quite different.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008" y="2199640"/>
            <a:ext cx="6138672" cy="31035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Traditional Math / Stats modeling</a:t>
            </a:r>
          </a:p>
          <a:p>
            <a:r>
              <a:rPr lang="en-US" sz="2800" dirty="0" smtClean="0"/>
              <a:t>Formulate question/hypothesis</a:t>
            </a:r>
          </a:p>
          <a:p>
            <a:r>
              <a:rPr lang="en-US" sz="2800" dirty="0" smtClean="0"/>
              <a:t>Gather data relevant to the problem</a:t>
            </a:r>
          </a:p>
          <a:p>
            <a:r>
              <a:rPr lang="en-US" sz="2800" dirty="0" smtClean="0"/>
              <a:t>Build model, generate solution</a:t>
            </a:r>
          </a:p>
          <a:p>
            <a:r>
              <a:rPr lang="en-US" sz="2800" dirty="0" smtClean="0"/>
              <a:t>Test model and iterate</a:t>
            </a:r>
          </a:p>
          <a:p>
            <a:r>
              <a:rPr lang="en-US" sz="2800" dirty="0" smtClean="0"/>
              <a:t>Communicate results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339840" y="2210816"/>
            <a:ext cx="5717792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189" indent="-457189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1pPr>
            <a:lvl2pPr marL="990575" indent="-380990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chemeClr val="tx1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2pPr>
            <a:lvl3pPr marL="1523962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3pPr>
            <a:lvl4pPr marL="2133547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67" kern="1200">
                <a:solidFill>
                  <a:schemeClr val="tx1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4pPr>
            <a:lvl5pPr marL="2743131" indent="-304792" algn="l" defTabSz="609585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333" kern="1200">
                <a:solidFill>
                  <a:schemeClr val="tx1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b="1" dirty="0" smtClean="0"/>
              <a:t>Some Current Data Science / AI</a:t>
            </a:r>
          </a:p>
          <a:p>
            <a:r>
              <a:rPr lang="en-US" sz="2800" dirty="0"/>
              <a:t>L</a:t>
            </a:r>
            <a:r>
              <a:rPr lang="en-US" sz="2800" dirty="0" smtClean="0"/>
              <a:t>arge data sets </a:t>
            </a:r>
            <a:r>
              <a:rPr lang="en-US" sz="2800" b="1" dirty="0" smtClean="0"/>
              <a:t>(can be black box)</a:t>
            </a:r>
          </a:p>
          <a:p>
            <a:r>
              <a:rPr lang="en-US" sz="2800" dirty="0" smtClean="0"/>
              <a:t>Ask question</a:t>
            </a:r>
          </a:p>
          <a:p>
            <a:r>
              <a:rPr lang="en-US" sz="2800" dirty="0" smtClean="0"/>
              <a:t>Build/choose model(s)/algorithm(s</a:t>
            </a:r>
            <a:r>
              <a:rPr lang="en-US" sz="2800" dirty="0" smtClean="0"/>
              <a:t>)</a:t>
            </a:r>
            <a:br>
              <a:rPr lang="en-US" sz="2800" dirty="0" smtClean="0"/>
            </a:br>
            <a:r>
              <a:rPr lang="en-US" sz="2800" b="1" dirty="0" smtClean="0"/>
              <a:t>(sometimes details are secret)</a:t>
            </a:r>
            <a:endParaRPr lang="en-US" sz="2800" b="1" dirty="0" smtClean="0"/>
          </a:p>
          <a:p>
            <a:r>
              <a:rPr lang="en-US" sz="2800" dirty="0" smtClean="0"/>
              <a:t>Generate and iterate</a:t>
            </a:r>
            <a:br>
              <a:rPr lang="en-US" sz="2800" dirty="0" smtClean="0"/>
            </a:br>
            <a:r>
              <a:rPr lang="en-US" sz="2800" dirty="0" smtClean="0"/>
              <a:t>solutions </a:t>
            </a:r>
            <a:r>
              <a:rPr lang="en-US" sz="2800" b="1" dirty="0" smtClean="0"/>
              <a:t>(sometimes in black box)</a:t>
            </a:r>
          </a:p>
          <a:p>
            <a:r>
              <a:rPr lang="en-US" sz="2800" dirty="0" smtClean="0"/>
              <a:t>Assess output </a:t>
            </a:r>
            <a:r>
              <a:rPr lang="en-US" sz="2800" b="1" dirty="0" smtClean="0"/>
              <a:t>(can be hard to test)</a:t>
            </a:r>
          </a:p>
          <a:p>
            <a:r>
              <a:rPr lang="en-US" sz="2800" dirty="0" smtClean="0"/>
              <a:t>Communicate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70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10" y="1092970"/>
            <a:ext cx="10972800" cy="1068387"/>
          </a:xfrm>
        </p:spPr>
        <p:txBody>
          <a:bodyPr/>
          <a:lstStyle/>
          <a:p>
            <a:r>
              <a:rPr lang="en-US" dirty="0" smtClean="0"/>
              <a:t>Solutions are fairly impossible to test or challenge</a:t>
            </a:r>
            <a:br>
              <a:rPr lang="en-US" dirty="0" smtClean="0"/>
            </a:br>
            <a:r>
              <a:rPr lang="en-US" dirty="0" smtClean="0"/>
              <a:t>if you don’t know what is in the box or how it works.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4475015" y="3061854"/>
            <a:ext cx="2729345" cy="2826328"/>
          </a:xfrm>
          <a:prstGeom prst="cub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4508" y="4156363"/>
            <a:ext cx="209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ALGORITHM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PARAMETERS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209502" y="3997964"/>
            <a:ext cx="2503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ASK A QUESTION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66356" y="3997963"/>
            <a:ext cx="3394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GET A</a:t>
            </a:r>
          </a:p>
          <a:p>
            <a:pPr algn="ctr"/>
            <a:r>
              <a:rPr lang="en-US" sz="2800" dirty="0" smtClean="0"/>
              <a:t>RECOMMENDATION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84419" y="4272600"/>
            <a:ext cx="65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74526" y="4272600"/>
            <a:ext cx="65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22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510" y="1092970"/>
            <a:ext cx="10972800" cy="1068387"/>
          </a:xfrm>
        </p:spPr>
        <p:txBody>
          <a:bodyPr/>
          <a:lstStyle/>
          <a:p>
            <a:r>
              <a:rPr lang="en-US" dirty="0" smtClean="0"/>
              <a:t>Solutions are fairly impossible to test or challenge</a:t>
            </a:r>
            <a:br>
              <a:rPr lang="en-US" dirty="0" smtClean="0"/>
            </a:br>
            <a:r>
              <a:rPr lang="en-US" dirty="0" smtClean="0"/>
              <a:t>if you don’t know what is in the box or how it works.</a:t>
            </a:r>
            <a:endParaRPr lang="en-US" dirty="0"/>
          </a:p>
        </p:txBody>
      </p:sp>
      <p:sp>
        <p:nvSpPr>
          <p:cNvPr id="6" name="Cube 5"/>
          <p:cNvSpPr/>
          <p:nvPr/>
        </p:nvSpPr>
        <p:spPr>
          <a:xfrm>
            <a:off x="4475015" y="3061854"/>
            <a:ext cx="2729345" cy="2826328"/>
          </a:xfrm>
          <a:prstGeom prst="cub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04508" y="4156363"/>
            <a:ext cx="209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ALGORITHM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PARAMETERS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1209502" y="3997964"/>
            <a:ext cx="25035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ASK A QUESTION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966356" y="3997963"/>
            <a:ext cx="3394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GET A</a:t>
            </a:r>
          </a:p>
          <a:p>
            <a:pPr algn="ctr"/>
            <a:r>
              <a:rPr lang="en-US" sz="2800" dirty="0" smtClean="0"/>
              <a:t>RECOMMENDATION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484419" y="4272600"/>
            <a:ext cx="65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474526" y="4272600"/>
            <a:ext cx="6511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7633853" y="5315457"/>
            <a:ext cx="4064811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 kern="1200">
                <a:solidFill>
                  <a:srgbClr val="CC0000"/>
                </a:solidFill>
                <a:latin typeface="Univers LT Std 45 Light" panose="020B0403020202020204" pitchFamily="34" charset="0"/>
                <a:ea typeface="ＭＳ Ｐゴシック" charset="0"/>
                <a:cs typeface="Arial"/>
              </a:defRPr>
            </a:lvl1pPr>
            <a:lvl2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609585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219170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828754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438339" algn="ctr" defTabSz="609585" rtl="0" eaLnBrk="1" fontAlgn="base" hangingPunct="1">
              <a:spcBef>
                <a:spcPct val="0"/>
              </a:spcBef>
              <a:spcAft>
                <a:spcPct val="0"/>
              </a:spcAft>
              <a:defRPr sz="4267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 smtClean="0"/>
              <a:t>We need to develop policies and laws that require transparency.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50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science </a:t>
            </a:r>
            <a:r>
              <a:rPr lang="en-US" dirty="0" smtClean="0"/>
              <a:t>future </a:t>
            </a:r>
            <a:r>
              <a:rPr lang="en-US" dirty="0" smtClean="0"/>
              <a:t>are you </a:t>
            </a:r>
            <a:r>
              <a:rPr lang="en-US" dirty="0" smtClean="0"/>
              <a:t>excited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0489"/>
            <a:ext cx="10972800" cy="3103563"/>
          </a:xfrm>
        </p:spPr>
        <p:txBody>
          <a:bodyPr/>
          <a:lstStyle/>
          <a:p>
            <a:r>
              <a:rPr lang="en-US" dirty="0" smtClean="0"/>
              <a:t>Individualized, meaningful learning experiences.</a:t>
            </a:r>
          </a:p>
          <a:p>
            <a:r>
              <a:rPr lang="en-US" dirty="0" smtClean="0"/>
              <a:t>Automating jobs that are harmful to humans.</a:t>
            </a:r>
          </a:p>
          <a:p>
            <a:r>
              <a:rPr lang="en-US" dirty="0" smtClean="0"/>
              <a:t>Personalized medicine.</a:t>
            </a:r>
          </a:p>
          <a:p>
            <a:r>
              <a:rPr lang="en-US" dirty="0" smtClean="0"/>
              <a:t>Aiding scientific exploration and discovery.</a:t>
            </a:r>
          </a:p>
          <a:p>
            <a:r>
              <a:rPr lang="en-US" dirty="0" smtClean="0"/>
              <a:t>Language learning and translation.</a:t>
            </a:r>
          </a:p>
          <a:p>
            <a:r>
              <a:rPr lang="en-US" dirty="0" smtClean="0"/>
              <a:t>Addressing environmental and health issues.</a:t>
            </a:r>
          </a:p>
          <a:p>
            <a:r>
              <a:rPr lang="en-US" b="1" dirty="0" smtClean="0"/>
              <a:t>In general, finding solutions to important </a:t>
            </a:r>
            <a:r>
              <a:rPr lang="en-US" b="1" dirty="0" smtClean="0"/>
              <a:t>problems</a:t>
            </a:r>
            <a:br>
              <a:rPr lang="en-US" b="1" dirty="0" smtClean="0"/>
            </a:br>
            <a:r>
              <a:rPr lang="en-US" b="1" dirty="0" smtClean="0"/>
              <a:t>				to build a better future.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136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25674"/>
            <a:ext cx="10972800" cy="1068387"/>
          </a:xfrm>
        </p:spPr>
        <p:txBody>
          <a:bodyPr/>
          <a:lstStyle/>
          <a:p>
            <a:r>
              <a:rPr lang="en-US" dirty="0" smtClean="0"/>
              <a:t>Together, we are going to grow</a:t>
            </a:r>
            <a:br>
              <a:rPr lang="en-US" dirty="0" smtClean="0"/>
            </a:br>
            <a:r>
              <a:rPr lang="en-US" dirty="0" smtClean="0"/>
              <a:t>data science education.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2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96" y="256301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</a:t>
            </a:r>
            <a:r>
              <a:rPr lang="en-US" dirty="0" smtClean="0"/>
              <a:t> hope we will keep in touch. Thank </a:t>
            </a:r>
            <a:r>
              <a:rPr lang="en-US" dirty="0" smtClean="0"/>
              <a:t>you!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Rachel </a:t>
            </a:r>
            <a:r>
              <a:rPr lang="en-US" dirty="0" smtClean="0"/>
              <a:t>Levy (Ray)</a:t>
            </a:r>
            <a:br>
              <a:rPr lang="en-US" dirty="0" smtClean="0"/>
            </a:br>
            <a:r>
              <a:rPr lang="en-US" dirty="0" smtClean="0"/>
              <a:t>web: datascienceacademy.ncsu.edu</a:t>
            </a:r>
            <a:br>
              <a:rPr lang="en-US" dirty="0" smtClean="0"/>
            </a:br>
            <a:r>
              <a:rPr lang="en-US" dirty="0" smtClean="0"/>
              <a:t>email: datascienceacademy@ncsu.edu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0" name="Rectangle 26"/>
          <p:cNvSpPr>
            <a:spLocks noChangeArrowheads="1"/>
          </p:cNvSpPr>
          <p:nvPr/>
        </p:nvSpPr>
        <p:spPr bwMode="auto">
          <a:xfrm>
            <a:off x="3885610" y="4850373"/>
            <a:ext cx="38170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Follow Us: @</a:t>
            </a:r>
            <a:r>
              <a:rPr kumimoji="0" lang="en-US" altLang="en-US" sz="2400" b="0" i="0" u="none" strike="noStrike" cap="none" normalizeH="0" baseline="0" dirty="0" err="1" smtClean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NCStateDSA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hlinkClick r:id="rId2"/>
            </a:endParaRPr>
          </a:p>
        </p:txBody>
      </p:sp>
      <p:pic>
        <p:nvPicPr>
          <p:cNvPr id="2075" name="Picture 27" descr="https://ci3.googleusercontent.com/mail-sig/AIorK4xgCthLK8AadPRIoApytlcPVl6dZDBFcMZknI7at9MectobJuAt3t7kw9q_B9EMYIq1Jr4x7Bc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88" y="5406722"/>
            <a:ext cx="870006" cy="86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https://ci3.googleusercontent.com/mail-sig/AIorK4x6ZhvEauPxx1uU3z6ekwB5IXtFkn0iNWFy7VZqxpl7btJIKA3By6BbSapMkjSiWcQrgxfLLts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007" y="5430985"/>
            <a:ext cx="831698" cy="83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https://ci3.googleusercontent.com/mail-sig/AIorK4x6kXppRFU48MvPVu3aOemzbAsUB2Fl0mczhETDclTNnLTU3cFTm1u9XeCTWu2vIQNOVvU0nT4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3" y="5502618"/>
            <a:ext cx="706543" cy="706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ci3.googleusercontent.com/mail-sig/AIorK4xxtdvD8DxY-ZbEp5PY7vbDEUTh90DT0ArFqzb3R1gkTLqaxc-shgwqEVEyrZreVoxRD1OkonU">
            <a:hlinkClick r:id="rId2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25" y="5457238"/>
            <a:ext cx="818107" cy="81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7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Connecting with Industry has been a recurring theme in my career…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Carolina Friends School – 4 </a:t>
            </a:r>
            <a:r>
              <a:rPr lang="en-US" dirty="0" err="1" smtClean="0"/>
              <a:t>yrs</a:t>
            </a:r>
            <a:r>
              <a:rPr lang="en-US" dirty="0" smtClean="0"/>
              <a:t> MS 4 </a:t>
            </a:r>
            <a:r>
              <a:rPr lang="en-US" dirty="0" err="1" smtClean="0"/>
              <a:t>yrs</a:t>
            </a:r>
            <a:r>
              <a:rPr lang="en-US" dirty="0" smtClean="0"/>
              <a:t> HS + Dean</a:t>
            </a:r>
            <a:endParaRPr lang="en-US" dirty="0"/>
          </a:p>
        </p:txBody>
      </p:sp>
      <p:pic>
        <p:nvPicPr>
          <p:cNvPr id="4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D755809-79C1-E66A-B568-67A4930DF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17515"/>
          <a:stretch/>
        </p:blipFill>
        <p:spPr>
          <a:xfrm>
            <a:off x="1538261" y="1968500"/>
            <a:ext cx="4529621" cy="4467651"/>
          </a:xfrm>
        </p:spPr>
      </p:pic>
      <p:sp>
        <p:nvSpPr>
          <p:cNvPr id="5" name="TextBox 4"/>
          <p:cNvSpPr txBox="1"/>
          <p:nvPr/>
        </p:nvSpPr>
        <p:spPr>
          <a:xfrm>
            <a:off x="6553198" y="1896662"/>
            <a:ext cx="48629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1990’s – how can new tools like graphing calculators allow us to teach math by asking questions, exploring concepts and assessing learning in new ways? </a:t>
            </a:r>
          </a:p>
          <a:p>
            <a:endParaRPr lang="en-US" sz="3200" dirty="0"/>
          </a:p>
          <a:p>
            <a:r>
              <a:rPr lang="en-US" sz="3200" b="1" dirty="0" smtClean="0"/>
              <a:t>Fast forward:  same questions for data science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076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E08245-D94B-2853-5EE6-75BE0B0AD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01" y="1080057"/>
            <a:ext cx="7614797" cy="55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0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0217" y="1371167"/>
            <a:ext cx="11443855" cy="1068387"/>
          </a:xfrm>
        </p:spPr>
        <p:txBody>
          <a:bodyPr/>
          <a:lstStyle/>
          <a:p>
            <a:r>
              <a:rPr lang="en-US" dirty="0" smtClean="0"/>
              <a:t>I had a Master’s Degree in Educational Media</a:t>
            </a:r>
            <a:br>
              <a:rPr lang="en-US" dirty="0" smtClean="0"/>
            </a:br>
            <a:r>
              <a:rPr lang="en-US" dirty="0" smtClean="0"/>
              <a:t>and Instructional Design and 2 kids.  </a:t>
            </a:r>
            <a:br>
              <a:rPr lang="en-US" dirty="0" smtClean="0"/>
            </a:br>
            <a:r>
              <a:rPr lang="en-US" dirty="0" smtClean="0"/>
              <a:t>Why get a MS &amp; PhD in Applied Math?</a:t>
            </a:r>
            <a:br>
              <a:rPr lang="en-US" dirty="0" smtClean="0"/>
            </a:br>
            <a:r>
              <a:rPr lang="en-US" dirty="0" smtClean="0"/>
              <a:t>The credentials opened many doors.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17" y="3345476"/>
            <a:ext cx="4959927" cy="3136174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449962" y="4128727"/>
            <a:ext cx="5496232" cy="3103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Student research experience at NASA put the idea in my head</a:t>
            </a:r>
            <a:br>
              <a:rPr lang="en-US" dirty="0" smtClean="0"/>
            </a:br>
            <a:r>
              <a:rPr lang="en-US" dirty="0" smtClean="0"/>
              <a:t>to learn more…</a:t>
            </a:r>
          </a:p>
        </p:txBody>
      </p:sp>
    </p:spTree>
    <p:extLst>
      <p:ext uri="{BB962C8B-B14F-4D97-AF65-F5344CB8AC3E}">
        <p14:creationId xmlns:p14="http://schemas.microsoft.com/office/powerpoint/2010/main" val="8140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NC State Color Palette">
      <a:dk1>
        <a:srgbClr val="000000"/>
      </a:dk1>
      <a:lt1>
        <a:sysClr val="window" lastClr="FFFFFF"/>
      </a:lt1>
      <a:dk2>
        <a:srgbClr val="990000"/>
      </a:dk2>
      <a:lt2>
        <a:srgbClr val="FFFFFF"/>
      </a:lt2>
      <a:accent1>
        <a:srgbClr val="CC0000"/>
      </a:accent1>
      <a:accent2>
        <a:srgbClr val="D14905"/>
      </a:accent2>
      <a:accent3>
        <a:srgbClr val="FAC800"/>
      </a:accent3>
      <a:accent4>
        <a:srgbClr val="6F7D1C"/>
      </a:accent4>
      <a:accent5>
        <a:srgbClr val="008473"/>
      </a:accent5>
      <a:accent6>
        <a:srgbClr val="427E93"/>
      </a:accent6>
      <a:hlink>
        <a:srgbClr val="4156A1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511516CA-9CFF-4D40-B1DB-FF954AAEBF29}" vid="{EE8B0A4C-A4D1-463E-941D-E3DFDC53779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81739AFFB8D845BC25D66261D235E1" ma:contentTypeVersion="13" ma:contentTypeDescription="Create a new document." ma:contentTypeScope="" ma:versionID="6654f2cb382b4d8c3ed75b82b7e5580d">
  <xsd:schema xmlns:xsd="http://www.w3.org/2001/XMLSchema" xmlns:xs="http://www.w3.org/2001/XMLSchema" xmlns:p="http://schemas.microsoft.com/office/2006/metadata/properties" xmlns:ns3="63ef29f0-ddaf-4685-ae68-f4a699e34a1a" xmlns:ns4="c46c6e0b-cd45-4e65-984a-8bc036afa537" targetNamespace="http://schemas.microsoft.com/office/2006/metadata/properties" ma:root="true" ma:fieldsID="f8240dca4699b1142e81929844dd7e02" ns3:_="" ns4:_="">
    <xsd:import namespace="63ef29f0-ddaf-4685-ae68-f4a699e34a1a"/>
    <xsd:import namespace="c46c6e0b-cd45-4e65-984a-8bc036afa53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ef29f0-ddaf-4685-ae68-f4a699e34a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6c6e0b-cd45-4e65-984a-8bc036afa53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281794-FA32-4A70-B872-AC4292FA3C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F30391-E288-4CFD-BCD5-2646598831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ef29f0-ddaf-4685-ae68-f4a699e34a1a"/>
    <ds:schemaRef ds:uri="c46c6e0b-cd45-4e65-984a-8bc036afa5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68DF12-4357-45B8-A4E3-BEA0184ABD48}">
  <ds:schemaRefs>
    <ds:schemaRef ds:uri="http://purl.org/dc/elements/1.1/"/>
    <ds:schemaRef ds:uri="http://schemas.microsoft.com/office/2006/metadata/properties"/>
    <ds:schemaRef ds:uri="63ef29f0-ddaf-4685-ae68-f4a699e34a1a"/>
    <ds:schemaRef ds:uri="c46c6e0b-cd45-4e65-984a-8bc036afa53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DSA PPT Theme</Template>
  <TotalTime>64774</TotalTime>
  <Words>2125</Words>
  <Application>Microsoft Office PowerPoint</Application>
  <PresentationFormat>Widescreen</PresentationFormat>
  <Paragraphs>296</Paragraphs>
  <Slides>58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ＭＳ Ｐゴシック</vt:lpstr>
      <vt:lpstr>Abadi</vt:lpstr>
      <vt:lpstr>Arial</vt:lpstr>
      <vt:lpstr>Calibri</vt:lpstr>
      <vt:lpstr>Univers LT Std 45 Light</vt:lpstr>
      <vt:lpstr>Theme1</vt:lpstr>
      <vt:lpstr>A Glimpse into  Data Science in Industry  NCSSM Data Science Summer Institute Summer Research Programs July 14, 2023  Dr. Rachel Levy (Ray) Executive Director, NC State Data Science Academy</vt:lpstr>
      <vt:lpstr>Data science:  turning information into insight</vt:lpstr>
      <vt:lpstr>Let’s start with a game. </vt:lpstr>
      <vt:lpstr>Take home message:  Every workplace has data.</vt:lpstr>
      <vt:lpstr>More and more, workplaces… </vt:lpstr>
      <vt:lpstr>Connecting with Industry has been a recurring theme in my career…</vt:lpstr>
      <vt:lpstr>Carolina Friends School – 4 yrs MS 4 yrs HS + Dean</vt:lpstr>
      <vt:lpstr>PowerPoint Presentation</vt:lpstr>
      <vt:lpstr>I had a Master’s Degree in Educational Media and Instructional Design and 2 kids.   Why get a MS &amp; PhD in Applied Math? The credentials opened many doors.</vt:lpstr>
      <vt:lpstr>Harvey Mudd College – prof for 12 years and Associate Dean for Faculty Development</vt:lpstr>
      <vt:lpstr>Student Clinic Projects at Harvey Mudd College</vt:lpstr>
      <vt:lpstr>Non-profits:  Professional Societies</vt:lpstr>
      <vt:lpstr>Non-profit data challenges</vt:lpstr>
      <vt:lpstr>Government:  AAAS Policy Fellow for  US Senator Maggie Hassan – New Hampshire</vt:lpstr>
      <vt:lpstr>Government data challenges</vt:lpstr>
      <vt:lpstr>The NC State Data Science Academy             Data Science for everyone.</vt:lpstr>
      <vt:lpstr>PowerPoint Presentation</vt:lpstr>
      <vt:lpstr>We invite you to test the ADAPT model and contribute to its development!</vt:lpstr>
      <vt:lpstr>Project-based teaching and learning</vt:lpstr>
      <vt:lpstr>10 Common Learning Elements</vt:lpstr>
      <vt:lpstr>10 Common Learning Elements</vt:lpstr>
      <vt:lpstr>10 Common Learning Elements</vt:lpstr>
      <vt:lpstr>Identity-conscious choices</vt:lpstr>
      <vt:lpstr>PowerPoint Presentation</vt:lpstr>
      <vt:lpstr>The Data Science Academy courses include   mathematical and statistical modeling  data science  artificial intelligence…   How are these topics related and different?</vt:lpstr>
      <vt:lpstr>Let’s start with    mathematical and statistical modeling  data science  artificial intelligence  </vt:lpstr>
      <vt:lpstr>Many modelers have favorite models of modeling. (Do you?)    Here’s a simple one.</vt:lpstr>
      <vt:lpstr>Let’s discuss this modeling question: How much toilet paper should I buy?</vt:lpstr>
      <vt:lpstr>How much toilet paper should I buy? Answer:  It depends on the CONTEXT.</vt:lpstr>
      <vt:lpstr>Simple model for toilet paper purchasing</vt:lpstr>
      <vt:lpstr>Modeling question: How much toilet paper should I buy? Key point:  it depends on who the answer serves</vt:lpstr>
      <vt:lpstr>In the workplace, there’s always a client (or multiple stakeholders) and objective(s)</vt:lpstr>
      <vt:lpstr>Now let’s consider   mathematical and statistical modeling  data science  artificial intelligence  </vt:lpstr>
      <vt:lpstr>PowerPoint Presentation</vt:lpstr>
      <vt:lpstr>Many kinds of data </vt:lpstr>
      <vt:lpstr>Many approaches </vt:lpstr>
      <vt:lpstr>Many tools (these are examples) </vt:lpstr>
      <vt:lpstr>Many job titles </vt:lpstr>
      <vt:lpstr>PowerPoint Presentation</vt:lpstr>
      <vt:lpstr>What do employers want?</vt:lpstr>
      <vt:lpstr>Let’s dig a little more into   mathematical and statistical modeling  data science  artificial intelligence  </vt:lpstr>
      <vt:lpstr>What do you think of when you hear the words “Artificial Intelligence (AI)”?</vt:lpstr>
      <vt:lpstr>What do you think of when you hear the words “Artificial Intelligence (AI)”?</vt:lpstr>
      <vt:lpstr>What do you think of when you hear the words “Artificial Intelligence (AI)”?</vt:lpstr>
      <vt:lpstr>What are the human roles in “Artificial Intelligence (AI)”?</vt:lpstr>
      <vt:lpstr>Humans are more involved in AI than many realize.</vt:lpstr>
      <vt:lpstr>Future of work involves human-machine teaming.</vt:lpstr>
      <vt:lpstr>There has been a lot of buzz about AI with the recent Chat-GPT release.</vt:lpstr>
      <vt:lpstr>“Powered by AI” – means many things.</vt:lpstr>
      <vt:lpstr>“Powered by AI” – means many things.</vt:lpstr>
      <vt:lpstr>These standards point to concerns about AI</vt:lpstr>
      <vt:lpstr>Let’s compare the models of modeling</vt:lpstr>
      <vt:lpstr>Data science is big umbrella that can include traditional modeling, but sometimes is quite different.</vt:lpstr>
      <vt:lpstr>Solutions are fairly impossible to test or challenge if you don’t know what is in the box or how it works.</vt:lpstr>
      <vt:lpstr>Solutions are fairly impossible to test or challenge if you don’t know what is in the box or how it works.</vt:lpstr>
      <vt:lpstr>What data science future are you excited about?</vt:lpstr>
      <vt:lpstr>Together, we are going to grow data science education.</vt:lpstr>
      <vt:lpstr>I hope we will keep in touch. Thank you!  Rachel Levy (Ray) web: datascienceacademy.ncsu.edu email: datascienceacademy@ncsu.edu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Modeling from Kindergarten to Industry</dc:title>
  <dc:creator>Microsoft Office User</dc:creator>
  <cp:lastModifiedBy>Rachel Levy</cp:lastModifiedBy>
  <cp:revision>328</cp:revision>
  <cp:lastPrinted>2023-07-03T20:12:45Z</cp:lastPrinted>
  <dcterms:created xsi:type="dcterms:W3CDTF">2018-07-02T23:28:01Z</dcterms:created>
  <dcterms:modified xsi:type="dcterms:W3CDTF">2023-07-14T13:16:55Z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0x0101003081739AFFB8D845BC25D66261D235E1</vt:lpwstr>
  </property>
</Properties>
</file>